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52" r:id="rId1"/>
    <p:sldMasterId id="2147483656" r:id="rId2"/>
    <p:sldMasterId id="2147483669" r:id="rId3"/>
  </p:sldMasterIdLst>
  <p:notesMasterIdLst>
    <p:notesMasterId r:id="rId27"/>
  </p:notesMasterIdLst>
  <p:handoutMasterIdLst>
    <p:handoutMasterId r:id="rId28"/>
  </p:handoutMasterIdLst>
  <p:sldIdLst>
    <p:sldId id="558" r:id="rId4"/>
    <p:sldId id="561" r:id="rId5"/>
    <p:sldId id="560" r:id="rId6"/>
    <p:sldId id="529" r:id="rId7"/>
    <p:sldId id="562" r:id="rId8"/>
    <p:sldId id="536" r:id="rId9"/>
    <p:sldId id="539" r:id="rId10"/>
    <p:sldId id="564" r:id="rId11"/>
    <p:sldId id="565" r:id="rId12"/>
    <p:sldId id="541" r:id="rId13"/>
    <p:sldId id="544" r:id="rId14"/>
    <p:sldId id="545" r:id="rId15"/>
    <p:sldId id="566" r:id="rId16"/>
    <p:sldId id="546" r:id="rId17"/>
    <p:sldId id="547" r:id="rId18"/>
    <p:sldId id="550" r:id="rId19"/>
    <p:sldId id="551" r:id="rId20"/>
    <p:sldId id="552" r:id="rId21"/>
    <p:sldId id="553" r:id="rId22"/>
    <p:sldId id="526" r:id="rId23"/>
    <p:sldId id="568" r:id="rId24"/>
    <p:sldId id="567" r:id="rId25"/>
    <p:sldId id="559" r:id="rId26"/>
  </p:sldIdLst>
  <p:sldSz cx="12192000" cy="6858000"/>
  <p:notesSz cx="6735763" cy="9866313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함초롬바탕" panose="02030504000101010101" pitchFamily="18" charset="-127"/>
      <p:regular r:id="rId33"/>
      <p:bold r:id="rId34"/>
    </p:embeddedFont>
    <p:embeddedFont>
      <p:font typeface="Segoe UI Light" panose="020B0502040204020203" pitchFamily="34" charset="0"/>
      <p:regular r:id="rId35"/>
      <p:italic r:id="rId36"/>
    </p:embeddedFont>
    <p:embeddedFont>
      <p:font typeface="Microsoft JhengHei UI" panose="020B0604030504040204" pitchFamily="34" charset="-120"/>
      <p:regular r:id="rId37"/>
      <p:bold r:id="rId38"/>
    </p:embeddedFont>
    <p:embeddedFont>
      <p:font typeface="한컴 윤고딕 230" panose="02020603020101020101" pitchFamily="18" charset="-127"/>
      <p:regular r:id="rId39"/>
    </p:embeddedFont>
    <p:embeddedFont>
      <p:font typeface="Arial Narrow" panose="020B0606020202030204" pitchFamily="34" charset="0"/>
      <p:regular r:id="rId40"/>
      <p:bold r:id="rId41"/>
      <p:italic r:id="rId42"/>
      <p:boldItalic r:id="rId43"/>
    </p:embeddedFont>
    <p:embeddedFont>
      <p:font typeface="Impact" panose="020B0806030902050204" pitchFamily="34" charset="0"/>
      <p:regular r:id="rId44"/>
    </p:embeddedFont>
    <p:embeddedFont>
      <p:font typeface="Segoe UI Semilight" panose="020B0402040204020203" pitchFamily="34" charset="0"/>
      <p:regular r:id="rId45"/>
      <p:italic r:id="rId46"/>
    </p:embeddedFont>
    <p:embeddedFont>
      <p:font typeface="굴림" panose="020B0600000101010101" pitchFamily="50" charset="-127"/>
      <p:regular r:id="rId47"/>
    </p:embeddedFont>
    <p:embeddedFont>
      <p:font typeface="Microsoft YaHei UI Light" panose="020B0502040204020203" pitchFamily="34" charset="-122"/>
      <p:regular r:id="rId48"/>
    </p:embeddedFont>
    <p:embeddedFont>
      <p:font typeface="맑은 고딕 Semilight" panose="020B0502040204020203" pitchFamily="50" charset="-127"/>
      <p:regular r:id="rId49"/>
    </p:embeddedFont>
    <p:embeddedFont>
      <p:font typeface="맑은 고딕" panose="020B0503020000020004" pitchFamily="50" charset="-127"/>
      <p:regular r:id="rId50"/>
      <p:bold r:id="rId5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44F3580-8422-45B3-BBEF-2F457D1B1F1D}">
          <p14:sldIdLst>
            <p14:sldId id="558"/>
            <p14:sldId id="561"/>
            <p14:sldId id="560"/>
            <p14:sldId id="529"/>
            <p14:sldId id="562"/>
            <p14:sldId id="536"/>
            <p14:sldId id="539"/>
            <p14:sldId id="564"/>
            <p14:sldId id="565"/>
            <p14:sldId id="541"/>
            <p14:sldId id="544"/>
            <p14:sldId id="545"/>
            <p14:sldId id="566"/>
            <p14:sldId id="546"/>
            <p14:sldId id="547"/>
            <p14:sldId id="550"/>
            <p14:sldId id="551"/>
            <p14:sldId id="552"/>
            <p14:sldId id="553"/>
            <p14:sldId id="526"/>
            <p14:sldId id="568"/>
            <p14:sldId id="567"/>
          </p14:sldIdLst>
        </p14:section>
        <p14:section name="제목 없는 구역" id="{441CA159-2DBD-407F-B82C-79CC4FF11F31}">
          <p14:sldIdLst>
            <p14:sldId id="5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53" userDrawn="1">
          <p15:clr>
            <a:srgbClr val="A4A3A4"/>
          </p15:clr>
        </p15:guide>
        <p15:guide id="2" orient="horz" pos="3339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pos="2116" userDrawn="1">
          <p15:clr>
            <a:srgbClr val="A4A3A4"/>
          </p15:clr>
        </p15:guide>
        <p15:guide id="5" pos="6425" userDrawn="1">
          <p15:clr>
            <a:srgbClr val="A4A3A4"/>
          </p15:clr>
        </p15:guide>
        <p15:guide id="6" pos="1209" userDrawn="1">
          <p15:clr>
            <a:srgbClr val="A4A3A4"/>
          </p15:clr>
        </p15:guide>
        <p15:guide id="7" orient="horz" pos="119" userDrawn="1">
          <p15:clr>
            <a:srgbClr val="A4A3A4"/>
          </p15:clr>
        </p15:guide>
        <p15:guide id="8" orient="horz" pos="4110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6879" userDrawn="1">
          <p15:clr>
            <a:srgbClr val="A4A3A4"/>
          </p15:clr>
        </p15:guide>
        <p15:guide id="11" pos="8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6" userDrawn="1">
          <p15:clr>
            <a:srgbClr val="A4A3A4"/>
          </p15:clr>
        </p15:guide>
        <p15:guide id="2" pos="216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C7C7"/>
    <a:srgbClr val="04AFB8"/>
    <a:srgbClr val="039097"/>
    <a:srgbClr val="719192"/>
    <a:srgbClr val="DFCDC3"/>
    <a:srgbClr val="3C4245"/>
    <a:srgbClr val="025A5E"/>
    <a:srgbClr val="5F6769"/>
    <a:srgbClr val="DFD8CB"/>
    <a:srgbClr val="7C8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32" autoAdjust="0"/>
    <p:restoredTop sz="95354" autoAdjust="0"/>
  </p:normalViewPr>
  <p:slideViewPr>
    <p:cSldViewPr>
      <p:cViewPr varScale="1">
        <p:scale>
          <a:sx n="110" d="100"/>
          <a:sy n="110" d="100"/>
        </p:scale>
        <p:origin x="540" y="102"/>
      </p:cViewPr>
      <p:guideLst>
        <p:guide orient="horz" pos="1253"/>
        <p:guide orient="horz" pos="3339"/>
        <p:guide orient="horz" pos="799"/>
        <p:guide pos="2116"/>
        <p:guide pos="6425"/>
        <p:guide pos="1209"/>
        <p:guide orient="horz" pos="119"/>
        <p:guide orient="horz" pos="4110"/>
        <p:guide pos="2162"/>
        <p:guide pos="6879"/>
        <p:guide pos="801"/>
      </p:guideLst>
    </p:cSldViewPr>
  </p:slideViewPr>
  <p:outlineViewPr>
    <p:cViewPr>
      <p:scale>
        <a:sx n="33" d="100"/>
        <a:sy n="33" d="100"/>
      </p:scale>
      <p:origin x="0" y="95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-2610" y="642"/>
      </p:cViewPr>
      <p:guideLst>
        <p:guide orient="horz" pos="3106"/>
        <p:guide pos="216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.fntdata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2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7.xml"/><Relationship Id="rId41" Type="http://schemas.openxmlformats.org/officeDocument/2006/relationships/font" Target="fonts/font1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5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t" anchorCtr="0" compatLnSpc="1">
            <a:prstTxWarp prst="textNoShape">
              <a:avLst/>
            </a:prstTxWarp>
          </a:bodyPr>
          <a:lstStyle>
            <a:lvl1pPr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4764" y="5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t" anchorCtr="0" compatLnSpc="1">
            <a:prstTxWarp prst="textNoShape">
              <a:avLst/>
            </a:prstTxWarp>
          </a:bodyPr>
          <a:lstStyle>
            <a:lvl1pPr algn="r"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6" y="9371174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b" anchorCtr="0" compatLnSpc="1">
            <a:prstTxWarp prst="textNoShape">
              <a:avLst/>
            </a:prstTxWarp>
          </a:bodyPr>
          <a:lstStyle>
            <a:lvl1pPr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4764" y="9371174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b" anchorCtr="0" compatLnSpc="1">
            <a:prstTxWarp prst="textNoShape">
              <a:avLst/>
            </a:prstTxWarp>
          </a:bodyPr>
          <a:lstStyle>
            <a:lvl1pPr algn="r" defTabSz="910809">
              <a:defRPr sz="1200">
                <a:ea typeface="굴림" pitchFamily="50" charset="-127"/>
              </a:defRPr>
            </a:lvl1pPr>
          </a:lstStyle>
          <a:p>
            <a:fld id="{9CA25E3E-E041-416D-B68F-675B34E058CF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696134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5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4764" y="5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7788" y="738188"/>
            <a:ext cx="658018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60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106" y="4686381"/>
            <a:ext cx="5389563" cy="444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60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" y="9371174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4764" y="9371174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fld id="{ED7E999F-B02F-440C-B345-8852A70AF778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981719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E999F-B02F-440C-B345-8852A70AF778}" type="slidenum">
              <a:rPr lang="ko-KR" altLang="en-US" smtClean="0"/>
              <a:pPr/>
              <a:t>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50511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40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968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256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977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9668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208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30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29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72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921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16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035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78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53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8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25"/>
          <p:cNvSpPr>
            <a:spLocks noChangeArrowheads="1"/>
          </p:cNvSpPr>
          <p:nvPr userDrawn="1"/>
        </p:nvSpPr>
        <p:spPr bwMode="auto">
          <a:xfrm>
            <a:off x="6351" y="4764"/>
            <a:ext cx="12179300" cy="6848475"/>
          </a:xfrm>
          <a:prstGeom prst="rect">
            <a:avLst/>
          </a:prstGeom>
          <a:noFill/>
          <a:ln w="9525">
            <a:solidFill>
              <a:srgbClr val="DDDDD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ea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 userDrawn="1"/>
        </p:nvSpPr>
        <p:spPr bwMode="auto">
          <a:xfrm>
            <a:off x="6351" y="4764"/>
            <a:ext cx="12179300" cy="6848475"/>
          </a:xfrm>
          <a:prstGeom prst="rect">
            <a:avLst/>
          </a:prstGeom>
          <a:noFill/>
          <a:ln w="9525">
            <a:solidFill>
              <a:srgbClr val="DDDDD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ea typeface="+mn-ea"/>
            </a:endParaRPr>
          </a:p>
        </p:txBody>
      </p:sp>
      <p:sp>
        <p:nvSpPr>
          <p:cNvPr id="12" name="Rectangle 26"/>
          <p:cNvSpPr>
            <a:spLocks noGrp="1" noChangeArrowheads="1"/>
          </p:cNvSpPr>
          <p:nvPr>
            <p:ph type="ctrTitle"/>
          </p:nvPr>
        </p:nvSpPr>
        <p:spPr>
          <a:xfrm>
            <a:off x="3135093" y="2526268"/>
            <a:ext cx="5921814" cy="738664"/>
          </a:xfrm>
          <a:effectLst>
            <a:outerShdw dist="45791" dir="2021404" algn="ctr" rotWithShape="0">
              <a:schemeClr val="tx1">
                <a:alpha val="50000"/>
              </a:schemeClr>
            </a:outerShdw>
          </a:effectLst>
        </p:spPr>
        <p:txBody>
          <a:bodyPr/>
          <a:lstStyle>
            <a:lvl1pPr algn="ctr">
              <a:defRPr sz="42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3" name="Rectangle 27"/>
          <p:cNvSpPr>
            <a:spLocks noGrp="1" noChangeArrowheads="1"/>
          </p:cNvSpPr>
          <p:nvPr>
            <p:ph type="subTitle" idx="1"/>
          </p:nvPr>
        </p:nvSpPr>
        <p:spPr>
          <a:xfrm>
            <a:off x="0" y="4876800"/>
            <a:ext cx="12192000" cy="6096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itchFamily="2" charset="2"/>
              <a:buNone/>
              <a:defRPr sz="2000" b="1"/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10" name="그림 9" descr="Gauscento logo.JP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9552480" y="5949350"/>
            <a:ext cx="2242037" cy="5906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590D7-A466-4000-8EF4-A5D68B9432ED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FC649-23C7-4D97-8153-CB0BDB96A413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54B36-5A5E-425F-A112-DB3E1BEF0854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A247-A8A7-4228-B5EE-AAC91E2A252F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7DC46-97BB-4BCC-8E00-3427795D2BD9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E33FA-E42B-4035-AD40-D6CC9B09D1C5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006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38C69-AABC-41FC-9868-5314388E9EEC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941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A2788-979F-405F-8147-1D6CEB4E22DA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960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7121D-E6DF-4336-8742-5FDD10751AC1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210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0FA3-2D6D-460E-8EE1-4FEBE8ADF9F2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55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print">
            <a:lum bright="47000" contrast="-39000"/>
          </a:blip>
          <a:srcRect l="3891" r="375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718188" y="6464302"/>
            <a:ext cx="37221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200" b="1">
                <a:solidFill>
                  <a:srgbClr val="FF000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5" name="그림 4" descr="Gauscento logo.JP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016267" y="476590"/>
            <a:ext cx="2242037" cy="5906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EC1F9-CA4B-4B4F-8864-4E02AE065BD7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995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4F64E-451D-47B6-88B6-D6608EC3D341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8591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429E9-556B-460A-AF60-E87C98688C23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1000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72E92-9947-4DF5-B25C-D010302357DC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1740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5F68D-D6D2-4800-BB0B-46923F1C2592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0573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CFF9C-F864-4E1F-87C6-8F7F942B5778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69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Arial Narrow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Arial Narrow" pitchFamily="34" charset="0"/>
              </a:defRPr>
            </a:lvl1pPr>
            <a:lvl2pPr algn="l">
              <a:defRPr>
                <a:latin typeface="Arial Narrow" pitchFamily="34" charset="0"/>
              </a:defRPr>
            </a:lvl2pPr>
            <a:lvl3pPr algn="l">
              <a:defRPr>
                <a:latin typeface="Arial Narrow" pitchFamily="34" charset="0"/>
              </a:defRPr>
            </a:lvl3pPr>
            <a:lvl4pPr algn="l">
              <a:defRPr>
                <a:latin typeface="Arial Narrow" pitchFamily="34" charset="0"/>
              </a:defRPr>
            </a:lvl4pPr>
            <a:lvl5pPr algn="l">
              <a:defRPr>
                <a:latin typeface="Arial Narrow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0EEF2-5AAD-485F-80D9-9CF7296D1E57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722998" y="6464302"/>
            <a:ext cx="36740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200" b="1">
                <a:solidFill>
                  <a:srgbClr val="000000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5081-0537-4C36-B525-543F378AC82C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FF2D2-312B-4831-B2D0-688232C7F572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E9BF3-4807-475D-B89D-B1FF3B7905C9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85E0-5589-470D-8DBF-E860AFDA55D4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94E9-24B7-4C6B-8A7A-F9FAB75D0800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AC5-8757-447C-866E-BFCF4C79A8DE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7"/>
          <p:cNvSpPr>
            <a:spLocks noGrp="1"/>
          </p:cNvSpPr>
          <p:nvPr>
            <p:ph type="title"/>
          </p:nvPr>
        </p:nvSpPr>
        <p:spPr>
          <a:xfrm>
            <a:off x="334434" y="58740"/>
            <a:ext cx="4487126" cy="58477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14035" y="6357959"/>
            <a:ext cx="412292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500" b="1">
                <a:solidFill>
                  <a:srgbClr val="000000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5" cstate="screen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" y="0"/>
            <a:ext cx="294217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그림 7" descr="Gauscento logo.JPG"/>
          <p:cNvPicPr>
            <a:picLocks noChangeAspect="1"/>
          </p:cNvPicPr>
          <p:nvPr userDrawn="1"/>
        </p:nvPicPr>
        <p:blipFill>
          <a:blip r:embed="rId6" cstate="screen">
            <a:lum bright="26000"/>
          </a:blip>
          <a:stretch>
            <a:fillRect/>
          </a:stretch>
        </p:blipFill>
        <p:spPr>
          <a:xfrm>
            <a:off x="10032547" y="188551"/>
            <a:ext cx="1761971" cy="46418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 ftr="0" dt="0"/>
  <p:txStyles>
    <p:titleStyle>
      <a:lvl1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har char="•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AB580-9858-4029-9265-31568D80B0A5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1C3EF-D39F-4663-A743-D6FB9559E2C5}" type="datetime1">
              <a:rPr lang="ko-KR" altLang="en-US" smtClean="0"/>
              <a:t>2022-07-29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Bill-Splitting Apps of 202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40" r="2435"/>
          <a:stretch/>
        </p:blipFill>
        <p:spPr bwMode="auto">
          <a:xfrm>
            <a:off x="-19514" y="0"/>
            <a:ext cx="12215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0"/>
            <a:ext cx="8717317" cy="6865257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11424" y="1700808"/>
            <a:ext cx="698477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DIVVY UP</a:t>
            </a:r>
          </a:p>
          <a:p>
            <a:endParaRPr lang="en-US" altLang="ko-KR" sz="1600" dirty="0" smtClean="0">
              <a:solidFill>
                <a:srgbClr val="04AFB8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r>
              <a:rPr lang="ko-KR" altLang="en-US" sz="3200" b="1" dirty="0" smtClean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온라인 정산 시스템</a:t>
            </a:r>
            <a:endParaRPr lang="en-US" altLang="ko-KR" sz="3200" b="1" dirty="0" smtClean="0">
              <a:solidFill>
                <a:srgbClr val="04AFB8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205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97000" y="4609297"/>
            <a:ext cx="695518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박동규   </a:t>
            </a:r>
            <a:r>
              <a:rPr lang="en-US" altLang="ko-KR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∙   </a:t>
            </a:r>
            <a:r>
              <a:rPr lang="ko-KR" altLang="en-US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김빈</a:t>
            </a:r>
            <a:r>
              <a:rPr lang="ko-KR" altLang="en-US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</a:t>
            </a:r>
            <a:r>
              <a:rPr lang="en-US" altLang="ko-KR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∙   </a:t>
            </a:r>
            <a:r>
              <a:rPr lang="ko-KR" altLang="en-US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구윤서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797000" y="1600335"/>
            <a:ext cx="6955184" cy="0"/>
          </a:xfrm>
          <a:prstGeom prst="line">
            <a:avLst/>
          </a:prstGeom>
          <a:ln>
            <a:solidFill>
              <a:schemeClr val="bg1">
                <a:lumMod val="75000"/>
                <a:alpha val="2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35360" y="282808"/>
            <a:ext cx="664840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Presented on </a:t>
            </a:r>
            <a:r>
              <a:rPr lang="en-US" altLang="ko-KR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맑은 고딕 Semilight" panose="020B0502040204020203" pitchFamily="50" charset="-127"/>
              </a:rPr>
              <a:t>2022-01-01 </a:t>
            </a:r>
            <a:endParaRPr lang="ko-KR" altLang="en-US" dirty="0">
              <a:solidFill>
                <a:schemeClr val="bg1"/>
              </a:solidFill>
              <a:latin typeface="Microsoft JhengHei UI" panose="020B0604030504040204" pitchFamily="34" charset="-120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797000" y="4365104"/>
            <a:ext cx="6955184" cy="0"/>
          </a:xfrm>
          <a:prstGeom prst="line">
            <a:avLst/>
          </a:prstGeom>
          <a:ln>
            <a:solidFill>
              <a:schemeClr val="bg1">
                <a:lumMod val="75000"/>
                <a:alpha val="2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9192344" y="6165304"/>
            <a:ext cx="2855640" cy="567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정보처리산업기사 과정 </a:t>
            </a:r>
            <a:r>
              <a:rPr lang="ko-KR" altLang="en-US" sz="105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평가형</a:t>
            </a: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endParaRPr lang="en-US" altLang="ko-KR" sz="1050" dirty="0" smtClean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자바</a:t>
            </a:r>
            <a:r>
              <a:rPr lang="en-US" altLang="ko-KR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(JAVA) </a:t>
            </a: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개발자 양성과정</a:t>
            </a:r>
            <a:endParaRPr lang="en-US" altLang="ko-KR" sz="105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76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9226" y="0"/>
            <a:ext cx="434178" cy="1340768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1.5 Gantt Chart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를 이용한 일정관리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85098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9226" y="0"/>
            <a:ext cx="434178" cy="1340768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1.6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멤버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2769190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9226" y="0"/>
            <a:ext cx="434178" cy="1340768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1.6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78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1.2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개발환경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업무분장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작업일정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1.6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 분석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Usecase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 Diagram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2.2 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기능정의서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설계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2.6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UI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 및 시연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차후 개발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내용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3.2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 smtClean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solidFill>
                <a:srgbClr val="C7C7C7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 smtClean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45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모서리가 둥근 직사각형 19">
            <a:extLst>
              <a:ext uri="{FF2B5EF4-FFF2-40B4-BE49-F238E27FC236}">
                <a16:creationId xmlns:a16="http://schemas.microsoft.com/office/drawing/2014/main" id="{C08C071D-F50E-AC5D-0CE7-B8717948A984}"/>
              </a:ext>
            </a:extLst>
          </p:cNvPr>
          <p:cNvSpPr/>
          <p:nvPr/>
        </p:nvSpPr>
        <p:spPr>
          <a:xfrm>
            <a:off x="5287508" y="4806693"/>
            <a:ext cx="6425115" cy="1728569"/>
          </a:xfrm>
          <a:prstGeom prst="roundRect">
            <a:avLst/>
          </a:prstGeom>
          <a:noFill/>
          <a:ln>
            <a:solidFill>
              <a:srgbClr val="EC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▷ 용어정리</a:t>
            </a:r>
            <a:endParaRPr lang="en-US" altLang="ko-KR" sz="1333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endParaRPr lang="en-US" altLang="ko-KR" sz="1333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이용자 </a:t>
            </a:r>
            <a:r>
              <a:rPr lang="en-US" altLang="ko-KR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: </a:t>
            </a:r>
            <a:r>
              <a:rPr lang="en-US" altLang="ko-KR" sz="1333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Divvy Up </a:t>
            </a:r>
            <a:r>
              <a:rPr lang="ko-KR" altLang="en-US" sz="1333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사이트에 방문하는 모든 </a:t>
            </a: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사람들</a:t>
            </a:r>
            <a:endParaRPr lang="en-US" altLang="ko-KR" sz="1333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관리자 </a:t>
            </a:r>
            <a:r>
              <a:rPr lang="en-US" altLang="ko-KR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관리자 권한을 부여 받은 사서</a:t>
            </a:r>
            <a:endParaRPr lang="en-US" altLang="ko-KR" sz="1333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비회원 </a:t>
            </a:r>
            <a:r>
              <a:rPr lang="en-US" altLang="ko-KR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시스템 내에서 회원가입절차를 거치지 않고 시스템을 이용하는 자</a:t>
            </a:r>
            <a:endParaRPr lang="en-US" altLang="ko-KR" sz="1333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회 원 </a:t>
            </a:r>
            <a:r>
              <a:rPr lang="en-US" altLang="ko-KR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시스템 내에서 회원가입절차를 거쳐 가입한 자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EDEA34-B724-7F4C-3DB3-44A76AFA5A94}"/>
              </a:ext>
            </a:extLst>
          </p:cNvPr>
          <p:cNvSpPr/>
          <p:nvPr/>
        </p:nvSpPr>
        <p:spPr>
          <a:xfrm>
            <a:off x="2320396" y="1607862"/>
            <a:ext cx="1895778" cy="1080120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비회원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3E68A29B-B043-34B1-3C8D-B1593B1F88D5}"/>
              </a:ext>
            </a:extLst>
          </p:cNvPr>
          <p:cNvSpPr/>
          <p:nvPr/>
        </p:nvSpPr>
        <p:spPr>
          <a:xfrm>
            <a:off x="6960096" y="1608640"/>
            <a:ext cx="1895778" cy="1080120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회원</a:t>
            </a:r>
            <a:r>
              <a:rPr lang="en-US" altLang="ko-KR" sz="2400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/</a:t>
            </a:r>
            <a:r>
              <a:rPr lang="ko-KR" altLang="en-US" sz="2400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멤버</a:t>
            </a:r>
            <a:endParaRPr lang="ko-KR" altLang="en-US" sz="2400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ADEB71DF-96CD-C674-D2BE-06548FA48ACA}"/>
              </a:ext>
            </a:extLst>
          </p:cNvPr>
          <p:cNvSpPr/>
          <p:nvPr/>
        </p:nvSpPr>
        <p:spPr>
          <a:xfrm>
            <a:off x="2320396" y="4274744"/>
            <a:ext cx="1895778" cy="522104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관리자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A4CCBDD9-DE93-0277-006A-EF4A9E39679C}"/>
              </a:ext>
            </a:extLst>
          </p:cNvPr>
          <p:cNvCxnSpPr/>
          <p:nvPr/>
        </p:nvCxnSpPr>
        <p:spPr>
          <a:xfrm>
            <a:off x="4324818" y="2190793"/>
            <a:ext cx="2376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D97A8AB-A3E8-FD7E-4C34-B6F1178DAA54}"/>
              </a:ext>
            </a:extLst>
          </p:cNvPr>
          <p:cNvSpPr txBox="1"/>
          <p:nvPr/>
        </p:nvSpPr>
        <p:spPr>
          <a:xfrm>
            <a:off x="4807898" y="1805630"/>
            <a:ext cx="1410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회원가입</a:t>
            </a:r>
            <a:endParaRPr lang="ko-KR" altLang="en-US" sz="1800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295C27C-6E7E-1EAD-8229-ABA0A75AB729}"/>
              </a:ext>
            </a:extLst>
          </p:cNvPr>
          <p:cNvSpPr txBox="1"/>
          <p:nvPr/>
        </p:nvSpPr>
        <p:spPr>
          <a:xfrm>
            <a:off x="2186673" y="2729396"/>
            <a:ext cx="2048197" cy="695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Q&amp;A </a:t>
            </a: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게시판 보기</a:t>
            </a:r>
            <a:endParaRPr lang="ko-KR" altLang="en-US" sz="1400" b="1" dirty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E1593C5-6A95-F548-666A-84DC3CA22CA7}"/>
              </a:ext>
            </a:extLst>
          </p:cNvPr>
          <p:cNvSpPr txBox="1"/>
          <p:nvPr/>
        </p:nvSpPr>
        <p:spPr>
          <a:xfrm>
            <a:off x="1906208" y="4907900"/>
            <a:ext cx="290169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회원 관리</a:t>
            </a:r>
            <a:endParaRPr lang="en-US" altLang="ko-KR" sz="1400" b="1" dirty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그룹 관리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Q&amp;A </a:t>
            </a: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게시판 답변</a:t>
            </a:r>
            <a:endParaRPr lang="en-US" altLang="ko-KR" sz="1400" b="1" dirty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+mn-ea"/>
              </a:rPr>
              <a:t>공지사항 올리기 </a:t>
            </a:r>
            <a:r>
              <a:rPr lang="en-US" altLang="ko-KR" sz="14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400" b="1" dirty="0" smtClean="0">
                <a:solidFill>
                  <a:srgbClr val="464646"/>
                </a:solidFill>
                <a:latin typeface="+mn-ea"/>
              </a:rPr>
              <a:t>게시판</a:t>
            </a:r>
            <a:r>
              <a:rPr lang="en-US" altLang="ko-KR" sz="1400" b="1" dirty="0" smtClean="0">
                <a:solidFill>
                  <a:srgbClr val="464646"/>
                </a:solidFill>
                <a:latin typeface="+mn-ea"/>
              </a:rPr>
              <a:t>)</a:t>
            </a:r>
            <a:endParaRPr lang="en-US" altLang="ko-KR" sz="1400" b="1" dirty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8FA9A4-F42A-F8B6-8C41-4B591AD91773}"/>
              </a:ext>
            </a:extLst>
          </p:cNvPr>
          <p:cNvSpPr txBox="1"/>
          <p:nvPr/>
        </p:nvSpPr>
        <p:spPr>
          <a:xfrm>
            <a:off x="6751692" y="2775368"/>
            <a:ext cx="28727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친구 추가</a:t>
            </a:r>
            <a:r>
              <a:rPr lang="en-US" altLang="ko-KR" sz="1400" b="1" dirty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 </a:t>
            </a: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및 검색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그룹 생성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그룹 내 소비 정보 추가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정산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그룹 내 소통 게시판 이용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Q&amp;A </a:t>
            </a:r>
            <a:r>
              <a:rPr lang="ko-KR" altLang="en-US" sz="1400" b="1" dirty="0" smtClean="0">
                <a:solidFill>
                  <a:srgbClr val="464646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게시판에 질문하기</a:t>
            </a:r>
            <a:endParaRPr lang="en-US" altLang="ko-KR" sz="1400" b="1" dirty="0" smtClean="0">
              <a:solidFill>
                <a:srgbClr val="464646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2.1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–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이용자 권한 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308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직사각형 93">
            <a:extLst>
              <a:ext uri="{FF2B5EF4-FFF2-40B4-BE49-F238E27FC236}">
                <a16:creationId xmlns:a16="http://schemas.microsoft.com/office/drawing/2014/main" id="{EE8845E0-CBB1-9D9B-467C-4CA3FA15563C}"/>
              </a:ext>
            </a:extLst>
          </p:cNvPr>
          <p:cNvSpPr/>
          <p:nvPr/>
        </p:nvSpPr>
        <p:spPr>
          <a:xfrm>
            <a:off x="2180451" y="1301417"/>
            <a:ext cx="8256636" cy="5295933"/>
          </a:xfrm>
          <a:prstGeom prst="rect">
            <a:avLst/>
          </a:prstGeom>
          <a:noFill/>
          <a:ln w="12700">
            <a:solidFill>
              <a:srgbClr val="D5D1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74AC9B14-B9D4-EA51-2F12-4CB7381837EE}"/>
              </a:ext>
            </a:extLst>
          </p:cNvPr>
          <p:cNvCxnSpPr>
            <a:cxnSpLocks/>
            <a:endCxn id="104" idx="1"/>
          </p:cNvCxnSpPr>
          <p:nvPr/>
        </p:nvCxnSpPr>
        <p:spPr>
          <a:xfrm>
            <a:off x="1681163" y="4448720"/>
            <a:ext cx="3138812" cy="335702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슬라이드 번호 개체 틀 1">
            <a:extLst>
              <a:ext uri="{FF2B5EF4-FFF2-40B4-BE49-F238E27FC236}">
                <a16:creationId xmlns:a16="http://schemas.microsoft.com/office/drawing/2014/main" id="{26ED3816-234E-B59F-A952-4BB67D7B3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8E974B11-60DB-405B-8211-256C6E064270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D1F0F815-8C6D-E45E-A65C-6CB5BECD8D87}"/>
              </a:ext>
            </a:extLst>
          </p:cNvPr>
          <p:cNvSpPr/>
          <p:nvPr/>
        </p:nvSpPr>
        <p:spPr>
          <a:xfrm>
            <a:off x="6078839" y="2330760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73AD4AA9-A608-764E-7A2A-F69FFBCAD903}"/>
              </a:ext>
            </a:extLst>
          </p:cNvPr>
          <p:cNvSpPr/>
          <p:nvPr/>
        </p:nvSpPr>
        <p:spPr>
          <a:xfrm>
            <a:off x="5106614" y="176081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로그인</a:t>
            </a:r>
            <a:r>
              <a:rPr lang="en-US" altLang="ko-KR" sz="1200" b="1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로그아웃</a:t>
            </a: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CB588663-6F89-4371-8300-BF47C0C023D9}"/>
              </a:ext>
            </a:extLst>
          </p:cNvPr>
          <p:cNvSpPr/>
          <p:nvPr/>
        </p:nvSpPr>
        <p:spPr>
          <a:xfrm>
            <a:off x="2357735" y="601280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38F97F50-8D88-C8EE-5072-81F42A094C55}"/>
              </a:ext>
            </a:extLst>
          </p:cNvPr>
          <p:cNvSpPr/>
          <p:nvPr/>
        </p:nvSpPr>
        <p:spPr>
          <a:xfrm>
            <a:off x="4667905" y="3336469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정산하기</a:t>
            </a:r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F42EFFE9-5393-ABD0-5DEB-AC448D462D91}"/>
              </a:ext>
            </a:extLst>
          </p:cNvPr>
          <p:cNvSpPr/>
          <p:nvPr/>
        </p:nvSpPr>
        <p:spPr>
          <a:xfrm>
            <a:off x="3370102" y="508546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198237C6-1AC6-BB0F-7AEE-40A289B7FFD7}"/>
              </a:ext>
            </a:extLst>
          </p:cNvPr>
          <p:cNvSpPr/>
          <p:nvPr/>
        </p:nvSpPr>
        <p:spPr>
          <a:xfrm>
            <a:off x="3338122" y="5671688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1FA326D5-ED7E-C085-A527-63C3FD9E7591}"/>
              </a:ext>
            </a:extLst>
          </p:cNvPr>
          <p:cNvSpPr/>
          <p:nvPr/>
        </p:nvSpPr>
        <p:spPr>
          <a:xfrm>
            <a:off x="3339466" y="1822653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회원가입</a:t>
            </a:r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63F675EA-DA8C-BF97-3CF1-967EC95E558A}"/>
              </a:ext>
            </a:extLst>
          </p:cNvPr>
          <p:cNvSpPr/>
          <p:nvPr/>
        </p:nvSpPr>
        <p:spPr>
          <a:xfrm>
            <a:off x="6648664" y="488320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0442753F-B5F8-B9FC-C94A-1A65854C5C5C}"/>
              </a:ext>
            </a:extLst>
          </p:cNvPr>
          <p:cNvSpPr/>
          <p:nvPr/>
        </p:nvSpPr>
        <p:spPr>
          <a:xfrm>
            <a:off x="7411065" y="527732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05DEDB30-7818-BF4D-29CB-C6EFB06F0F1E}"/>
              </a:ext>
            </a:extLst>
          </p:cNvPr>
          <p:cNvSpPr/>
          <p:nvPr/>
        </p:nvSpPr>
        <p:spPr>
          <a:xfrm>
            <a:off x="9020697" y="570912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3A228EC8-5546-40C4-9B3E-9555CDA15899}"/>
              </a:ext>
            </a:extLst>
          </p:cNvPr>
          <p:cNvSpPr/>
          <p:nvPr/>
        </p:nvSpPr>
        <p:spPr>
          <a:xfrm>
            <a:off x="8779750" y="1431140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공지사항 작성</a:t>
            </a:r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5FE9805A-A769-577C-D512-661C3C23C2D8}"/>
              </a:ext>
            </a:extLst>
          </p:cNvPr>
          <p:cNvSpPr/>
          <p:nvPr/>
        </p:nvSpPr>
        <p:spPr>
          <a:xfrm>
            <a:off x="6342147" y="147560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EF1EB188-48EF-678A-EAB2-0C22D7D5967F}"/>
              </a:ext>
            </a:extLst>
          </p:cNvPr>
          <p:cNvSpPr/>
          <p:nvPr/>
        </p:nvSpPr>
        <p:spPr>
          <a:xfrm>
            <a:off x="6376871" y="303418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05F1A9E4-20D7-E74B-233D-2F700B9307DF}"/>
              </a:ext>
            </a:extLst>
          </p:cNvPr>
          <p:cNvCxnSpPr>
            <a:cxnSpLocks/>
            <a:endCxn id="103" idx="2"/>
          </p:cNvCxnSpPr>
          <p:nvPr/>
        </p:nvCxnSpPr>
        <p:spPr>
          <a:xfrm flipV="1">
            <a:off x="1681163" y="3273263"/>
            <a:ext cx="1051340" cy="1189074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FDE9EE0E-E16C-E4CF-FF93-A0A470DC9833}"/>
              </a:ext>
            </a:extLst>
          </p:cNvPr>
          <p:cNvCxnSpPr>
            <a:cxnSpLocks/>
            <a:endCxn id="102" idx="2"/>
          </p:cNvCxnSpPr>
          <p:nvPr/>
        </p:nvCxnSpPr>
        <p:spPr>
          <a:xfrm flipV="1">
            <a:off x="1749665" y="2056653"/>
            <a:ext cx="1589801" cy="341117"/>
          </a:xfrm>
          <a:prstGeom prst="line">
            <a:avLst/>
          </a:prstGeom>
          <a:ln w="12700">
            <a:solidFill>
              <a:srgbClr val="6C9C7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F3935A8E-CDA6-1222-EEFA-C2981BD8DAFA}"/>
              </a:ext>
            </a:extLst>
          </p:cNvPr>
          <p:cNvCxnSpPr>
            <a:cxnSpLocks/>
            <a:endCxn id="99" idx="3"/>
          </p:cNvCxnSpPr>
          <p:nvPr/>
        </p:nvCxnSpPr>
        <p:spPr>
          <a:xfrm flipV="1">
            <a:off x="1681163" y="3735932"/>
            <a:ext cx="3155448" cy="724630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타원 122">
            <a:extLst>
              <a:ext uri="{FF2B5EF4-FFF2-40B4-BE49-F238E27FC236}">
                <a16:creationId xmlns:a16="http://schemas.microsoft.com/office/drawing/2014/main" id="{07FE418F-E3D4-4E76-0438-5E7C463F3B3B}"/>
              </a:ext>
            </a:extLst>
          </p:cNvPr>
          <p:cNvSpPr/>
          <p:nvPr/>
        </p:nvSpPr>
        <p:spPr>
          <a:xfrm>
            <a:off x="6160004" y="4361954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02348492-7065-0913-55B4-52819B567799}"/>
              </a:ext>
            </a:extLst>
          </p:cNvPr>
          <p:cNvSpPr/>
          <p:nvPr/>
        </p:nvSpPr>
        <p:spPr>
          <a:xfrm>
            <a:off x="7497366" y="133988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EFA8811E-2A44-57B3-1517-9A8B6F8C0974}"/>
              </a:ext>
            </a:extLst>
          </p:cNvPr>
          <p:cNvSpPr/>
          <p:nvPr/>
        </p:nvSpPr>
        <p:spPr>
          <a:xfrm>
            <a:off x="7878606" y="587623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83B3FA52-905F-94FE-BE5A-2AFBF9F9C9C7}"/>
              </a:ext>
            </a:extLst>
          </p:cNvPr>
          <p:cNvSpPr/>
          <p:nvPr/>
        </p:nvSpPr>
        <p:spPr>
          <a:xfrm>
            <a:off x="6290743" y="3735109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76BD424E-8621-9AE9-56DD-A8E823B87D03}"/>
              </a:ext>
            </a:extLst>
          </p:cNvPr>
          <p:cNvCxnSpPr>
            <a:cxnSpLocks/>
            <a:endCxn id="108" idx="5"/>
          </p:cNvCxnSpPr>
          <p:nvPr/>
        </p:nvCxnSpPr>
        <p:spPr>
          <a:xfrm flipH="1" flipV="1">
            <a:off x="9763044" y="1830603"/>
            <a:ext cx="1255574" cy="1443933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B488A4A3-B1FB-2A89-6402-0580C62541B7}"/>
              </a:ext>
            </a:extLst>
          </p:cNvPr>
          <p:cNvCxnSpPr>
            <a:cxnSpLocks/>
            <a:endCxn id="124" idx="5"/>
          </p:cNvCxnSpPr>
          <p:nvPr/>
        </p:nvCxnSpPr>
        <p:spPr>
          <a:xfrm flipH="1" flipV="1">
            <a:off x="8480660" y="1739350"/>
            <a:ext cx="2537958" cy="1528836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408EF59D-D5F2-CAC4-B85A-8E22D5DA6A4A}"/>
              </a:ext>
            </a:extLst>
          </p:cNvPr>
          <p:cNvCxnSpPr>
            <a:cxnSpLocks/>
            <a:endCxn id="109" idx="5"/>
          </p:cNvCxnSpPr>
          <p:nvPr/>
        </p:nvCxnSpPr>
        <p:spPr>
          <a:xfrm flipH="1" flipV="1">
            <a:off x="7325441" y="1875065"/>
            <a:ext cx="3688634" cy="1392010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8359B0B4-2C38-956C-559C-1F7824BC235D}"/>
              </a:ext>
            </a:extLst>
          </p:cNvPr>
          <p:cNvCxnSpPr>
            <a:cxnSpLocks/>
            <a:endCxn id="126" idx="6"/>
          </p:cNvCxnSpPr>
          <p:nvPr/>
        </p:nvCxnSpPr>
        <p:spPr>
          <a:xfrm flipH="1">
            <a:off x="7442743" y="3273425"/>
            <a:ext cx="3571332" cy="695684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0DDDAADA-B47B-DB7D-03A7-A8DA3EF4C8C2}"/>
              </a:ext>
            </a:extLst>
          </p:cNvPr>
          <p:cNvCxnSpPr>
            <a:cxnSpLocks/>
            <a:endCxn id="123" idx="6"/>
          </p:cNvCxnSpPr>
          <p:nvPr/>
        </p:nvCxnSpPr>
        <p:spPr>
          <a:xfrm flipH="1">
            <a:off x="7312004" y="3273425"/>
            <a:ext cx="3698896" cy="1322529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5C4997C3-B036-E184-7BBC-B735E0001B9C}"/>
              </a:ext>
            </a:extLst>
          </p:cNvPr>
          <p:cNvCxnSpPr>
            <a:cxnSpLocks/>
            <a:endCxn id="105" idx="6"/>
          </p:cNvCxnSpPr>
          <p:nvPr/>
        </p:nvCxnSpPr>
        <p:spPr>
          <a:xfrm flipH="1">
            <a:off x="7800664" y="3279775"/>
            <a:ext cx="3210236" cy="1837430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7DEA83B5-2724-7E57-C487-44B6AC4BCA6C}"/>
              </a:ext>
            </a:extLst>
          </p:cNvPr>
          <p:cNvCxnSpPr>
            <a:cxnSpLocks/>
            <a:endCxn id="107" idx="7"/>
          </p:cNvCxnSpPr>
          <p:nvPr/>
        </p:nvCxnSpPr>
        <p:spPr>
          <a:xfrm flipH="1">
            <a:off x="10003991" y="3268186"/>
            <a:ext cx="1014627" cy="2509476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699CE3DD-4A7E-AD2F-688C-378019716E23}"/>
              </a:ext>
            </a:extLst>
          </p:cNvPr>
          <p:cNvCxnSpPr>
            <a:cxnSpLocks/>
            <a:endCxn id="106" idx="6"/>
          </p:cNvCxnSpPr>
          <p:nvPr/>
        </p:nvCxnSpPr>
        <p:spPr>
          <a:xfrm flipH="1">
            <a:off x="8563065" y="3270250"/>
            <a:ext cx="2455553" cy="2241072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F754EC3B-85CB-B058-7107-AD59617C0E99}"/>
              </a:ext>
            </a:extLst>
          </p:cNvPr>
          <p:cNvCxnSpPr>
            <a:cxnSpLocks/>
            <a:endCxn id="125" idx="0"/>
          </p:cNvCxnSpPr>
          <p:nvPr/>
        </p:nvCxnSpPr>
        <p:spPr>
          <a:xfrm flipH="1">
            <a:off x="8454606" y="3268186"/>
            <a:ext cx="2564012" cy="2608051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0C7C997B-C96A-4B3A-DEED-D53420F0E983}"/>
              </a:ext>
            </a:extLst>
          </p:cNvPr>
          <p:cNvCxnSpPr>
            <a:cxnSpLocks/>
            <a:endCxn id="96" idx="6"/>
          </p:cNvCxnSpPr>
          <p:nvPr/>
        </p:nvCxnSpPr>
        <p:spPr>
          <a:xfrm flipH="1" flipV="1">
            <a:off x="7230839" y="2564760"/>
            <a:ext cx="3780061" cy="696551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1E6321A8-6A28-C5D6-4B92-49CEC48CCFA4}"/>
              </a:ext>
            </a:extLst>
          </p:cNvPr>
          <p:cNvCxnSpPr>
            <a:cxnSpLocks/>
            <a:endCxn id="97" idx="6"/>
          </p:cNvCxnSpPr>
          <p:nvPr/>
        </p:nvCxnSpPr>
        <p:spPr>
          <a:xfrm flipH="1" flipV="1">
            <a:off x="6258614" y="1994815"/>
            <a:ext cx="4742761" cy="1269085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10D5D1A1-E9C4-F75B-1B0B-BFDB295C7CF7}"/>
              </a:ext>
            </a:extLst>
          </p:cNvPr>
          <p:cNvCxnSpPr>
            <a:cxnSpLocks/>
            <a:endCxn id="110" idx="6"/>
          </p:cNvCxnSpPr>
          <p:nvPr/>
        </p:nvCxnSpPr>
        <p:spPr>
          <a:xfrm flipH="1" flipV="1">
            <a:off x="7528871" y="3268186"/>
            <a:ext cx="3485204" cy="2064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>
            <a:extLst>
              <a:ext uri="{FF2B5EF4-FFF2-40B4-BE49-F238E27FC236}">
                <a16:creationId xmlns:a16="http://schemas.microsoft.com/office/drawing/2014/main" id="{F9DD816C-7BBB-9CC9-3951-16D5B8E82486}"/>
              </a:ext>
            </a:extLst>
          </p:cNvPr>
          <p:cNvCxnSpPr>
            <a:cxnSpLocks/>
            <a:endCxn id="111" idx="2"/>
          </p:cNvCxnSpPr>
          <p:nvPr/>
        </p:nvCxnSpPr>
        <p:spPr>
          <a:xfrm>
            <a:off x="1676400" y="4457700"/>
            <a:ext cx="1157451" cy="370496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>
            <a:extLst>
              <a:ext uri="{FF2B5EF4-FFF2-40B4-BE49-F238E27FC236}">
                <a16:creationId xmlns:a16="http://schemas.microsoft.com/office/drawing/2014/main" id="{82E6BFC0-ECEE-26A2-3331-CFDF1CABCA80}"/>
              </a:ext>
            </a:extLst>
          </p:cNvPr>
          <p:cNvCxnSpPr>
            <a:cxnSpLocks/>
            <a:endCxn id="100" idx="2"/>
          </p:cNvCxnSpPr>
          <p:nvPr/>
        </p:nvCxnSpPr>
        <p:spPr>
          <a:xfrm>
            <a:off x="1671638" y="4467225"/>
            <a:ext cx="1698464" cy="852242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40CD2C2D-79CE-DB3B-D24B-E09C20905C4D}"/>
              </a:ext>
            </a:extLst>
          </p:cNvPr>
          <p:cNvCxnSpPr>
            <a:cxnSpLocks/>
            <a:endCxn id="101" idx="2"/>
          </p:cNvCxnSpPr>
          <p:nvPr/>
        </p:nvCxnSpPr>
        <p:spPr>
          <a:xfrm>
            <a:off x="1681163" y="4467225"/>
            <a:ext cx="1656959" cy="1438463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>
            <a:extLst>
              <a:ext uri="{FF2B5EF4-FFF2-40B4-BE49-F238E27FC236}">
                <a16:creationId xmlns:a16="http://schemas.microsoft.com/office/drawing/2014/main" id="{99F4EE26-3C49-9CF9-9176-3A37B9A410DC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1671638" y="4462337"/>
            <a:ext cx="686097" cy="1784468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>
            <a:extLst>
              <a:ext uri="{FF2B5EF4-FFF2-40B4-BE49-F238E27FC236}">
                <a16:creationId xmlns:a16="http://schemas.microsoft.com/office/drawing/2014/main" id="{466A92BF-E5A7-0E72-F9A4-AAF4BA6EDF8F}"/>
              </a:ext>
            </a:extLst>
          </p:cNvPr>
          <p:cNvCxnSpPr>
            <a:cxnSpLocks/>
            <a:endCxn id="105" idx="2"/>
          </p:cNvCxnSpPr>
          <p:nvPr/>
        </p:nvCxnSpPr>
        <p:spPr>
          <a:xfrm>
            <a:off x="1681163" y="4465921"/>
            <a:ext cx="4967501" cy="651284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ED1BD85A-4AA2-82A5-3038-BCA018B13FBF}"/>
              </a:ext>
            </a:extLst>
          </p:cNvPr>
          <p:cNvCxnSpPr>
            <a:cxnSpLocks/>
            <a:stCxn id="147" idx="0"/>
          </p:cNvCxnSpPr>
          <p:nvPr/>
        </p:nvCxnSpPr>
        <p:spPr>
          <a:xfrm flipH="1" flipV="1">
            <a:off x="5304764" y="5183885"/>
            <a:ext cx="251264" cy="746167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타원 146">
            <a:extLst>
              <a:ext uri="{FF2B5EF4-FFF2-40B4-BE49-F238E27FC236}">
                <a16:creationId xmlns:a16="http://schemas.microsoft.com/office/drawing/2014/main" id="{56F27161-E4E5-3E25-B9C1-2CB6A33FF6D3}"/>
              </a:ext>
            </a:extLst>
          </p:cNvPr>
          <p:cNvSpPr/>
          <p:nvPr/>
        </p:nvSpPr>
        <p:spPr>
          <a:xfrm>
            <a:off x="4980028" y="593005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pic>
        <p:nvPicPr>
          <p:cNvPr id="148" name="그림 147">
            <a:extLst>
              <a:ext uri="{FF2B5EF4-FFF2-40B4-BE49-F238E27FC236}">
                <a16:creationId xmlns:a16="http://schemas.microsoft.com/office/drawing/2014/main" id="{7DB67ABB-B2B5-33BD-737D-1B1EA5EB0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70" y="1955096"/>
            <a:ext cx="383763" cy="725470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BAA69420-A053-F1CA-7D04-FE478B5D14AB}"/>
              </a:ext>
            </a:extLst>
          </p:cNvPr>
          <p:cNvSpPr txBox="1"/>
          <p:nvPr/>
        </p:nvSpPr>
        <p:spPr>
          <a:xfrm>
            <a:off x="1028642" y="2715852"/>
            <a:ext cx="69923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33"/>
              <a:t>비회원</a:t>
            </a:r>
            <a:endParaRPr lang="ko-KR" altLang="en-US" sz="1333" dirty="0"/>
          </a:p>
        </p:txBody>
      </p:sp>
      <p:pic>
        <p:nvPicPr>
          <p:cNvPr id="150" name="그림 149">
            <a:extLst>
              <a:ext uri="{FF2B5EF4-FFF2-40B4-BE49-F238E27FC236}">
                <a16:creationId xmlns:a16="http://schemas.microsoft.com/office/drawing/2014/main" id="{840180CF-21E5-54DB-770C-60AB82AD5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128" y="3969799"/>
            <a:ext cx="383763" cy="725470"/>
          </a:xfrm>
          <a:prstGeom prst="rect">
            <a:avLst/>
          </a:prstGeom>
        </p:spPr>
      </p:pic>
      <p:sp>
        <p:nvSpPr>
          <p:cNvPr id="151" name="TextBox 150">
            <a:extLst>
              <a:ext uri="{FF2B5EF4-FFF2-40B4-BE49-F238E27FC236}">
                <a16:creationId xmlns:a16="http://schemas.microsoft.com/office/drawing/2014/main" id="{BF898569-3540-9F34-C88E-3E37D8C64633}"/>
              </a:ext>
            </a:extLst>
          </p:cNvPr>
          <p:cNvSpPr txBox="1"/>
          <p:nvPr/>
        </p:nvSpPr>
        <p:spPr>
          <a:xfrm>
            <a:off x="1113624" y="4702944"/>
            <a:ext cx="52770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33" dirty="0"/>
              <a:t>회원</a:t>
            </a:r>
          </a:p>
        </p:txBody>
      </p:sp>
      <p:pic>
        <p:nvPicPr>
          <p:cNvPr id="152" name="그림 151">
            <a:extLst>
              <a:ext uri="{FF2B5EF4-FFF2-40B4-BE49-F238E27FC236}">
                <a16:creationId xmlns:a16="http://schemas.microsoft.com/office/drawing/2014/main" id="{7B91A416-07E5-492B-FEC8-0D47EC7C3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90" y="3013306"/>
            <a:ext cx="383763" cy="725470"/>
          </a:xfrm>
          <a:prstGeom prst="rect">
            <a:avLst/>
          </a:prstGeom>
        </p:spPr>
      </p:pic>
      <p:sp>
        <p:nvSpPr>
          <p:cNvPr id="153" name="TextBox 152">
            <a:extLst>
              <a:ext uri="{FF2B5EF4-FFF2-40B4-BE49-F238E27FC236}">
                <a16:creationId xmlns:a16="http://schemas.microsoft.com/office/drawing/2014/main" id="{8F7FEF15-32D3-401D-C3A4-CD6372CA05CD}"/>
              </a:ext>
            </a:extLst>
          </p:cNvPr>
          <p:cNvSpPr txBox="1"/>
          <p:nvPr/>
        </p:nvSpPr>
        <p:spPr>
          <a:xfrm>
            <a:off x="161797" y="3751648"/>
            <a:ext cx="69923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33"/>
              <a:t>사용자</a:t>
            </a:r>
            <a:endParaRPr lang="ko-KR" altLang="en-US" sz="1333" dirty="0"/>
          </a:p>
        </p:txBody>
      </p: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6D63E574-D185-5556-4B07-A5C8600FAB65}"/>
              </a:ext>
            </a:extLst>
          </p:cNvPr>
          <p:cNvCxnSpPr/>
          <p:nvPr/>
        </p:nvCxnSpPr>
        <p:spPr>
          <a:xfrm flipH="1">
            <a:off x="861027" y="3013306"/>
            <a:ext cx="252597" cy="292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952DA73E-BC2E-F4F4-A028-E7F63D2AD035}"/>
              </a:ext>
            </a:extLst>
          </p:cNvPr>
          <p:cNvCxnSpPr>
            <a:cxnSpLocks/>
          </p:cNvCxnSpPr>
          <p:nvPr/>
        </p:nvCxnSpPr>
        <p:spPr>
          <a:xfrm flipH="1" flipV="1">
            <a:off x="801690" y="4005882"/>
            <a:ext cx="245589" cy="265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6" name="그림 155">
            <a:extLst>
              <a:ext uri="{FF2B5EF4-FFF2-40B4-BE49-F238E27FC236}">
                <a16:creationId xmlns:a16="http://schemas.microsoft.com/office/drawing/2014/main" id="{6AD48490-861E-E3A0-65F8-DE13562CF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9856" y="2868007"/>
            <a:ext cx="383763" cy="725470"/>
          </a:xfrm>
          <a:prstGeom prst="rect">
            <a:avLst/>
          </a:prstGeom>
        </p:spPr>
      </p:pic>
      <p:sp>
        <p:nvSpPr>
          <p:cNvPr id="157" name="TextBox 156">
            <a:extLst>
              <a:ext uri="{FF2B5EF4-FFF2-40B4-BE49-F238E27FC236}">
                <a16:creationId xmlns:a16="http://schemas.microsoft.com/office/drawing/2014/main" id="{FD84237B-E4F3-3FFC-2CE6-66FDB2968F2F}"/>
              </a:ext>
            </a:extLst>
          </p:cNvPr>
          <p:cNvSpPr txBox="1"/>
          <p:nvPr/>
        </p:nvSpPr>
        <p:spPr>
          <a:xfrm>
            <a:off x="10960822" y="3604047"/>
            <a:ext cx="74732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33" dirty="0"/>
              <a:t> </a:t>
            </a:r>
            <a:r>
              <a:rPr lang="ko-KR" altLang="en-US" sz="1333" dirty="0"/>
              <a:t>관리자</a:t>
            </a: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EBFF4BE7-04B8-55CC-C477-6BF595BADABB}"/>
              </a:ext>
            </a:extLst>
          </p:cNvPr>
          <p:cNvSpPr/>
          <p:nvPr/>
        </p:nvSpPr>
        <p:spPr>
          <a:xfrm>
            <a:off x="4651269" y="471588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D85E713-3727-547F-6DBE-F2D1EEECB4B9}"/>
              </a:ext>
            </a:extLst>
          </p:cNvPr>
          <p:cNvSpPr/>
          <p:nvPr/>
        </p:nvSpPr>
        <p:spPr>
          <a:xfrm>
            <a:off x="2833851" y="459419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42A33492-A310-2A0C-E031-A436490DFBBC}"/>
              </a:ext>
            </a:extLst>
          </p:cNvPr>
          <p:cNvCxnSpPr>
            <a:cxnSpLocks/>
            <a:endCxn id="123" idx="2"/>
          </p:cNvCxnSpPr>
          <p:nvPr/>
        </p:nvCxnSpPr>
        <p:spPr>
          <a:xfrm>
            <a:off x="1675595" y="4453252"/>
            <a:ext cx="4484409" cy="142702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타원 102">
            <a:extLst>
              <a:ext uri="{FF2B5EF4-FFF2-40B4-BE49-F238E27FC236}">
                <a16:creationId xmlns:a16="http://schemas.microsoft.com/office/drawing/2014/main" id="{2ADDC376-7CD4-87AE-B00A-E35DDC3C5B13}"/>
              </a:ext>
            </a:extLst>
          </p:cNvPr>
          <p:cNvSpPr/>
          <p:nvPr/>
        </p:nvSpPr>
        <p:spPr>
          <a:xfrm>
            <a:off x="2732503" y="3039263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이벤트 추가</a:t>
            </a:r>
            <a:r>
              <a:rPr lang="en-US" altLang="ko-KR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/</a:t>
            </a:r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삭제</a:t>
            </a:r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B96FB4D6-DD49-7844-9EE1-81D94BCB627C}"/>
              </a:ext>
            </a:extLst>
          </p:cNvPr>
          <p:cNvSpPr/>
          <p:nvPr/>
        </p:nvSpPr>
        <p:spPr>
          <a:xfrm>
            <a:off x="6282814" y="5996481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cxnSp>
        <p:nvCxnSpPr>
          <p:cNvPr id="185" name="직선 화살표 연결선 184">
            <a:extLst>
              <a:ext uri="{FF2B5EF4-FFF2-40B4-BE49-F238E27FC236}">
                <a16:creationId xmlns:a16="http://schemas.microsoft.com/office/drawing/2014/main" id="{9A8FD3BC-D458-28C1-3F91-7B77B570B0BC}"/>
              </a:ext>
            </a:extLst>
          </p:cNvPr>
          <p:cNvCxnSpPr>
            <a:cxnSpLocks/>
            <a:stCxn id="105" idx="4"/>
            <a:endCxn id="184" idx="0"/>
          </p:cNvCxnSpPr>
          <p:nvPr/>
        </p:nvCxnSpPr>
        <p:spPr>
          <a:xfrm flipH="1">
            <a:off x="6858814" y="5351205"/>
            <a:ext cx="365850" cy="645276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7F55DF1E-457F-AE53-0AA7-0BA86D69F23B}"/>
              </a:ext>
            </a:extLst>
          </p:cNvPr>
          <p:cNvCxnSpPr>
            <a:cxnSpLocks/>
            <a:endCxn id="197" idx="2"/>
          </p:cNvCxnSpPr>
          <p:nvPr/>
        </p:nvCxnSpPr>
        <p:spPr>
          <a:xfrm flipV="1">
            <a:off x="1686027" y="4249574"/>
            <a:ext cx="1943553" cy="210155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타원 196">
            <a:extLst>
              <a:ext uri="{FF2B5EF4-FFF2-40B4-BE49-F238E27FC236}">
                <a16:creationId xmlns:a16="http://schemas.microsoft.com/office/drawing/2014/main" id="{5AB5BFA4-F548-C5BF-F676-0BC7ECC5E010}"/>
              </a:ext>
            </a:extLst>
          </p:cNvPr>
          <p:cNvSpPr/>
          <p:nvPr/>
        </p:nvSpPr>
        <p:spPr>
          <a:xfrm>
            <a:off x="3629580" y="4015574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함초롬바탕" panose="020B0600000101010101" charset="-127"/>
                <a:ea typeface="함초롬바탕" panose="020B0600000101010101" charset="-127"/>
                <a:cs typeface="함초롬바탕" panose="020B0600000101010101" charset="-127"/>
              </a:rPr>
              <a:t>공지사항 확인</a:t>
            </a:r>
            <a:endParaRPr lang="ko-KR" altLang="en-US" sz="1200" b="1" dirty="0">
              <a:solidFill>
                <a:schemeClr val="tx1"/>
              </a:solidFill>
              <a:latin typeface="함초롬바탕" panose="020B0600000101010101" charset="-127"/>
              <a:ea typeface="함초롬바탕" panose="020B0600000101010101" charset="-127"/>
              <a:cs typeface="함초롬바탕" panose="020B0600000101010101" charset="-127"/>
            </a:endParaRPr>
          </a:p>
        </p:txBody>
      </p:sp>
      <p:cxnSp>
        <p:nvCxnSpPr>
          <p:cNvPr id="181" name="직선 연결선 180">
            <a:extLst>
              <a:ext uri="{FF2B5EF4-FFF2-40B4-BE49-F238E27FC236}">
                <a16:creationId xmlns:a16="http://schemas.microsoft.com/office/drawing/2014/main" id="{AE7FD913-D1A6-5489-4A26-A92360D29A60}"/>
              </a:ext>
            </a:extLst>
          </p:cNvPr>
          <p:cNvCxnSpPr>
            <a:cxnSpLocks/>
            <a:endCxn id="97" idx="2"/>
          </p:cNvCxnSpPr>
          <p:nvPr/>
        </p:nvCxnSpPr>
        <p:spPr>
          <a:xfrm flipV="1">
            <a:off x="1675595" y="1994815"/>
            <a:ext cx="3431019" cy="2470635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7012F68E-13AD-024A-9F2F-1815BED10B3B}"/>
              </a:ext>
            </a:extLst>
          </p:cNvPr>
          <p:cNvSpPr txBox="1"/>
          <p:nvPr/>
        </p:nvSpPr>
        <p:spPr>
          <a:xfrm>
            <a:off x="5132524" y="5548577"/>
            <a:ext cx="602729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&lt;&lt;extend&gt;&gt;</a:t>
            </a:r>
            <a:endParaRPr lang="ko-KR" altLang="en-US" sz="800" b="1" dirty="0">
              <a:latin typeface="Microsoft YaHei UI Light" panose="020B0502040204020203" pitchFamily="34" charset="-122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F47E03E3-E9FB-CB22-5304-08E107A505F1}"/>
              </a:ext>
            </a:extLst>
          </p:cNvPr>
          <p:cNvSpPr txBox="1"/>
          <p:nvPr/>
        </p:nvSpPr>
        <p:spPr>
          <a:xfrm>
            <a:off x="6735235" y="5602206"/>
            <a:ext cx="602729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&lt;&lt;extend&gt;&gt;</a:t>
            </a:r>
            <a:endParaRPr lang="ko-KR" altLang="en-US" sz="800" b="1" dirty="0">
              <a:latin typeface="Microsoft YaHei UI Light" panose="020B0502040204020203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2.2 </a:t>
            </a:r>
            <a:r>
              <a:rPr lang="ko-KR" altLang="en-US" sz="4400" b="1" dirty="0" err="1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유스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 케이스 다이어그램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Use Case 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Diagram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3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직사각형 84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110269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0726705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마이 페이지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16" name="직선 연결선 15"/>
          <p:cNvCxnSpPr>
            <a:endCxn id="83" idx="0"/>
          </p:cNvCxnSpPr>
          <p:nvPr/>
        </p:nvCxnSpPr>
        <p:spPr>
          <a:xfrm>
            <a:off x="11068136" y="1890476"/>
            <a:ext cx="8051" cy="423644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9552384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통합</a:t>
            </a:r>
            <a:endParaRPr lang="en-US" altLang="ko-KR" sz="1200" b="1" dirty="0" smtClean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</a:t>
            </a:r>
            <a:endParaRPr lang="en-US" altLang="ko-KR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 flipH="1">
            <a:off x="1818565" y="2453427"/>
            <a:ext cx="8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315150" y="1377116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방문 </a:t>
            </a:r>
            <a:endParaRPr lang="en-US" altLang="ko-KR" sz="1200" b="1" dirty="0" smtClean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이용자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484043" y="1377116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 </a:t>
            </a:r>
            <a:endParaRPr lang="en-US" altLang="ko-KR" sz="1200" b="1" dirty="0" smtClean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가입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653692" y="1376772"/>
            <a:ext cx="684000" cy="517377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로그인</a:t>
            </a:r>
            <a:r>
              <a:rPr lang="en-US" altLang="ko-KR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</a:t>
            </a:r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아웃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825207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상품검색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7169177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구매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381190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게시판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5994856" y="1376772"/>
            <a:ext cx="68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장바구니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2826043" y="1881684"/>
            <a:ext cx="0" cy="4304372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3995692" y="1881684"/>
            <a:ext cx="0" cy="437962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5187928" y="1890476"/>
            <a:ext cx="0" cy="429558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>
            <a:endCxn id="81" idx="2"/>
          </p:cNvCxnSpPr>
          <p:nvPr/>
        </p:nvCxnSpPr>
        <p:spPr>
          <a:xfrm>
            <a:off x="1654527" y="1881684"/>
            <a:ext cx="2423" cy="4461265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356935" y="1881684"/>
            <a:ext cx="0" cy="4304372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9907920" y="1890476"/>
            <a:ext cx="0" cy="429558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7517151" y="1881684"/>
            <a:ext cx="0" cy="4304372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738913" y="1890477"/>
            <a:ext cx="0" cy="429557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448328" y="22868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 flipV="1">
            <a:off x="1831790" y="2365882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2635297" y="22868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741795" y="1975604"/>
            <a:ext cx="972347" cy="415498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회원정보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입력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39" name="직선 화살표 연결선 38"/>
          <p:cNvCxnSpPr>
            <a:endCxn id="43" idx="1"/>
          </p:cNvCxnSpPr>
          <p:nvPr/>
        </p:nvCxnSpPr>
        <p:spPr>
          <a:xfrm>
            <a:off x="1832375" y="2854741"/>
            <a:ext cx="199388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823359" y="2443924"/>
            <a:ext cx="861484" cy="415498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2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회원정보 확인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462505" y="2790942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1806471" y="2934686"/>
            <a:ext cx="2019786" cy="39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3826257" y="279977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08586" y="2643038"/>
            <a:ext cx="756938" cy="26161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3.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로그인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171788" y="2934686"/>
            <a:ext cx="138050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4.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회원정보확인승인</a:t>
            </a:r>
          </a:p>
        </p:txBody>
      </p:sp>
      <p:cxnSp>
        <p:nvCxnSpPr>
          <p:cNvPr id="49" name="직선 화살표 연결선 48"/>
          <p:cNvCxnSpPr>
            <a:endCxn id="55" idx="1"/>
          </p:cNvCxnSpPr>
          <p:nvPr/>
        </p:nvCxnSpPr>
        <p:spPr>
          <a:xfrm>
            <a:off x="1846921" y="3409538"/>
            <a:ext cx="314042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462505" y="334574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1821023" y="3471337"/>
            <a:ext cx="316632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4987346" y="334574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022468" y="3184021"/>
            <a:ext cx="893193" cy="26161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5.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상품검색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511536" y="3524704"/>
            <a:ext cx="2063385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6.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상세정보확인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확인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>
            <a:off x="5354207" y="3789040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/>
          <p:cNvSpPr/>
          <p:nvPr/>
        </p:nvSpPr>
        <p:spPr>
          <a:xfrm>
            <a:off x="4987345" y="3681028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136880" y="3688842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6574326" y="4149090"/>
            <a:ext cx="76858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6181630" y="408521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3" name="직선 화살표 연결선 62"/>
          <p:cNvCxnSpPr/>
          <p:nvPr/>
        </p:nvCxnSpPr>
        <p:spPr>
          <a:xfrm flipH="1">
            <a:off x="6572266" y="4237333"/>
            <a:ext cx="74268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7331080" y="408848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477483" y="3768013"/>
            <a:ext cx="913079" cy="415498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8.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일괄 구매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356844" y="4261517"/>
            <a:ext cx="120097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9.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구매 확인</a:t>
            </a:r>
          </a:p>
        </p:txBody>
      </p:sp>
      <p:cxnSp>
        <p:nvCxnSpPr>
          <p:cNvPr id="67" name="직선 화살표 연결선 66"/>
          <p:cNvCxnSpPr/>
          <p:nvPr/>
        </p:nvCxnSpPr>
        <p:spPr>
          <a:xfrm>
            <a:off x="1842154" y="4859402"/>
            <a:ext cx="6696644" cy="926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1458111" y="48120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9" name="직선 화살표 연결선 68"/>
          <p:cNvCxnSpPr/>
          <p:nvPr/>
        </p:nvCxnSpPr>
        <p:spPr>
          <a:xfrm flipH="1">
            <a:off x="1862989" y="4947926"/>
            <a:ext cx="666504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8558205" y="48120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206511" y="4562296"/>
            <a:ext cx="2531462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10.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작성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보기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좋아요 클릭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215995" y="4939086"/>
            <a:ext cx="260991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11.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작성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보기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좋아요 확인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222078" y="3485741"/>
            <a:ext cx="1160895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7.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장바구니 추가</a:t>
            </a:r>
          </a:p>
        </p:txBody>
      </p:sp>
      <p:cxnSp>
        <p:nvCxnSpPr>
          <p:cNvPr id="74" name="직선 화살표 연결선 73"/>
          <p:cNvCxnSpPr>
            <a:endCxn id="77" idx="1"/>
          </p:cNvCxnSpPr>
          <p:nvPr/>
        </p:nvCxnSpPr>
        <p:spPr>
          <a:xfrm>
            <a:off x="1842697" y="5506584"/>
            <a:ext cx="788676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1458281" y="5442785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76" name="직선 화살표 연결선 75"/>
          <p:cNvCxnSpPr/>
          <p:nvPr/>
        </p:nvCxnSpPr>
        <p:spPr>
          <a:xfrm flipH="1">
            <a:off x="1816799" y="5581692"/>
            <a:ext cx="791266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9729462" y="544511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928089" y="5245099"/>
            <a:ext cx="2215671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12.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작성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답글 달기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조회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삭제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895511" y="5622150"/>
            <a:ext cx="2515432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13.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작성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답글 달기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조회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삭제 확인</a:t>
            </a:r>
          </a:p>
        </p:txBody>
      </p:sp>
      <p:cxnSp>
        <p:nvCxnSpPr>
          <p:cNvPr id="80" name="직선 화살표 연결선 79"/>
          <p:cNvCxnSpPr/>
          <p:nvPr/>
        </p:nvCxnSpPr>
        <p:spPr>
          <a:xfrm flipV="1">
            <a:off x="1849344" y="6186056"/>
            <a:ext cx="9036097" cy="466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1464928" y="6126925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82" name="직선 화살표 연결선 81"/>
          <p:cNvCxnSpPr/>
          <p:nvPr/>
        </p:nvCxnSpPr>
        <p:spPr>
          <a:xfrm flipH="1">
            <a:off x="1823447" y="6261313"/>
            <a:ext cx="9060718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10884165" y="6126925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450024" y="5932140"/>
            <a:ext cx="4398961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14.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주문 목록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배송 확인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쿠폰 조회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포인트 정보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정보 수정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 탈퇴 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249913" y="6294104"/>
            <a:ext cx="497612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15.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주문 목록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배송 확인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쿠폰 조회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포인트 정보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정보수정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회원탈퇴 확인</a:t>
            </a:r>
          </a:p>
        </p:txBody>
      </p:sp>
      <p:cxnSp>
        <p:nvCxnSpPr>
          <p:cNvPr id="86" name="구부러진 연결선 85"/>
          <p:cNvCxnSpPr>
            <a:stCxn id="37" idx="0"/>
            <a:endCxn id="88" idx="3"/>
          </p:cNvCxnSpPr>
          <p:nvPr/>
        </p:nvCxnSpPr>
        <p:spPr>
          <a:xfrm rot="16200000" flipH="1">
            <a:off x="2942894" y="2171310"/>
            <a:ext cx="144017" cy="375168"/>
          </a:xfrm>
          <a:prstGeom prst="curvedConnector4">
            <a:avLst>
              <a:gd name="adj1" fmla="val -158968"/>
              <a:gd name="adj2" fmla="val 160933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939340" y="1967439"/>
            <a:ext cx="1095172" cy="26161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1.1 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id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중복 체크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3010466" y="2286545"/>
            <a:ext cx="192021" cy="288716"/>
          </a:xfrm>
          <a:prstGeom prst="rect">
            <a:avLst/>
          </a:prstGeom>
          <a:solidFill>
            <a:schemeClr val="bg1"/>
          </a:solidFill>
          <a:ln>
            <a:solidFill>
              <a:srgbClr val="9FB7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33" b="1"/>
          </a:p>
        </p:txBody>
      </p:sp>
      <p:sp>
        <p:nvSpPr>
          <p:cNvPr id="100" name="TextBox 99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2.3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순차 다이어그램 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(User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mode sequence diagram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직사각형 102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393035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화살표 연결선 17"/>
          <p:cNvCxnSpPr/>
          <p:nvPr/>
        </p:nvCxnSpPr>
        <p:spPr>
          <a:xfrm flipH="1">
            <a:off x="1747516" y="2197613"/>
            <a:ext cx="13165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068315" y="1127215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/>
              <a:t>관리자</a:t>
            </a:r>
            <a:endParaRPr lang="en-US" altLang="ko-KR" sz="1200" b="1" dirty="0"/>
          </a:p>
        </p:txBody>
      </p:sp>
      <p:sp>
        <p:nvSpPr>
          <p:cNvPr id="20" name="직사각형 19"/>
          <p:cNvSpPr/>
          <p:nvPr/>
        </p:nvSpPr>
        <p:spPr>
          <a:xfrm>
            <a:off x="4421491" y="1127019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관련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2744903" y="1127214"/>
            <a:ext cx="1044000" cy="50628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담당 관리자</a:t>
            </a:r>
          </a:p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등록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048822" y="1125964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</a:t>
            </a:r>
            <a:r>
              <a:rPr lang="en-US" altLang="ko-KR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통합</a:t>
            </a:r>
            <a:endParaRPr lang="en-US" altLang="ko-KR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9311530" y="1117656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매출 확인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0942884" y="1103925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안내 관리</a:t>
            </a:r>
            <a:endParaRPr lang="ko-KR" altLang="en-US" sz="12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680176" y="1127443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배송 담당</a:t>
            </a:r>
          </a:p>
        </p:txBody>
      </p:sp>
      <p:cxnSp>
        <p:nvCxnSpPr>
          <p:cNvPr id="27" name="직선 연결선 26"/>
          <p:cNvCxnSpPr/>
          <p:nvPr/>
        </p:nvCxnSpPr>
        <p:spPr>
          <a:xfrm>
            <a:off x="3252630" y="1659897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4928881" y="1607981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563569" y="1609156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9839477" y="1632665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6586214" y="1630020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222062" y="1632665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365392" y="2055779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1742607" y="2127768"/>
            <a:ext cx="132146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846132" y="1841439"/>
            <a:ext cx="1107918" cy="253916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관리자 등록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11513" y="2206222"/>
            <a:ext cx="103040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2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관리자 확인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49" name="직선 화살표 연결선 48"/>
          <p:cNvCxnSpPr/>
          <p:nvPr/>
        </p:nvCxnSpPr>
        <p:spPr>
          <a:xfrm>
            <a:off x="1742607" y="3015323"/>
            <a:ext cx="302914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364328" y="2947448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1742607" y="3084038"/>
            <a:ext cx="3029146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4771753" y="2947448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216959" y="2763742"/>
            <a:ext cx="2141933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3.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검색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등록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수정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598092" y="3089440"/>
            <a:ext cx="129626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4.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정보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확인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7" name="직선 화살표 연결선 66"/>
          <p:cNvCxnSpPr/>
          <p:nvPr/>
        </p:nvCxnSpPr>
        <p:spPr>
          <a:xfrm>
            <a:off x="1749435" y="3982218"/>
            <a:ext cx="463687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1359083" y="3919662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9" name="직선 화살표 연결선 68"/>
          <p:cNvCxnSpPr/>
          <p:nvPr/>
        </p:nvCxnSpPr>
        <p:spPr>
          <a:xfrm flipH="1" flipV="1">
            <a:off x="1738934" y="4055876"/>
            <a:ext cx="4618221" cy="32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6386308" y="390835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2841925" y="3701082"/>
            <a:ext cx="2571538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5.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 답글 작성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수정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조회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396158" y="4221001"/>
            <a:ext cx="1362952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6.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 내용 확인</a:t>
            </a:r>
          </a:p>
        </p:txBody>
      </p:sp>
      <p:cxnSp>
        <p:nvCxnSpPr>
          <p:cNvPr id="74" name="직선 화살표 연결선 73"/>
          <p:cNvCxnSpPr/>
          <p:nvPr/>
        </p:nvCxnSpPr>
        <p:spPr>
          <a:xfrm>
            <a:off x="1746579" y="4847332"/>
            <a:ext cx="628858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1362536" y="4791183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76" name="직선 화살표 연결선 75"/>
          <p:cNvCxnSpPr/>
          <p:nvPr/>
        </p:nvCxnSpPr>
        <p:spPr>
          <a:xfrm flipH="1" flipV="1">
            <a:off x="1746581" y="4925578"/>
            <a:ext cx="631083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8035160" y="4791183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226169" y="4593191"/>
            <a:ext cx="1614545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7.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물품 배송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수취 확인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4434806" y="4932087"/>
            <a:ext cx="120097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8.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배송 상태 확인</a:t>
            </a:r>
          </a:p>
        </p:txBody>
      </p:sp>
      <p:cxnSp>
        <p:nvCxnSpPr>
          <p:cNvPr id="80" name="직선 화살표 연결선 79"/>
          <p:cNvCxnSpPr/>
          <p:nvPr/>
        </p:nvCxnSpPr>
        <p:spPr>
          <a:xfrm>
            <a:off x="1756277" y="5622885"/>
            <a:ext cx="79298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1365686" y="557617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82" name="직선 화살표 연결선 81"/>
          <p:cNvCxnSpPr/>
          <p:nvPr/>
        </p:nvCxnSpPr>
        <p:spPr>
          <a:xfrm flipH="1" flipV="1">
            <a:off x="1766040" y="5702448"/>
            <a:ext cx="792008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9682525" y="5547528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968346" y="5368969"/>
            <a:ext cx="1614545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9.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일별 </a:t>
            </a:r>
            <a:r>
              <a:rPr lang="en-US" altLang="ko-KR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월별 매출 확인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234270" y="5721857"/>
            <a:ext cx="1366962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매출 결과 확인</a:t>
            </a:r>
          </a:p>
        </p:txBody>
      </p:sp>
      <p:cxnSp>
        <p:nvCxnSpPr>
          <p:cNvPr id="90" name="직선 연결선 89"/>
          <p:cNvCxnSpPr/>
          <p:nvPr/>
        </p:nvCxnSpPr>
        <p:spPr>
          <a:xfrm>
            <a:off x="11477408" y="1600426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/>
          <p:nvPr/>
        </p:nvCxnSpPr>
        <p:spPr>
          <a:xfrm flipV="1">
            <a:off x="1738934" y="6467294"/>
            <a:ext cx="95770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직사각형 94"/>
          <p:cNvSpPr/>
          <p:nvPr/>
        </p:nvSpPr>
        <p:spPr>
          <a:xfrm>
            <a:off x="1353013" y="641663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96" name="직선 화살표 연결선 95"/>
          <p:cNvCxnSpPr/>
          <p:nvPr/>
        </p:nvCxnSpPr>
        <p:spPr>
          <a:xfrm flipH="1" flipV="1">
            <a:off x="1738934" y="6565250"/>
            <a:ext cx="957706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직사각형 96"/>
          <p:cNvSpPr/>
          <p:nvPr/>
        </p:nvSpPr>
        <p:spPr>
          <a:xfrm>
            <a:off x="11326965" y="640901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849834" y="6192574"/>
            <a:ext cx="3589444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16.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회사 소개 글 수정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지도에서 매장 정보 수정</a:t>
            </a:r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문의 처리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929910" y="6588110"/>
            <a:ext cx="1130058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17. </a:t>
            </a:r>
            <a:r>
              <a:rPr lang="ko-KR" altLang="en-US" sz="1050" dirty="0" smtClean="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문의 확인</a:t>
            </a:r>
            <a:endParaRPr lang="ko-KR" altLang="en-US" sz="1050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3064076" y="204985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2.3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순차 다이어그램 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(Admin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mode sequence diagram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직사각형 60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118956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2.4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기능 정의서 및 설계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비회원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+ 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회원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&amp; 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비회원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35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2.4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기능 정의서 및 설계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(ONLY 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회원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03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1.2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개발환경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업무분장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작업일정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1.6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 분석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Usecase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 Diagram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2.2 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기능정의서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설계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2.6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UI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 및 시연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차후 개발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내용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3.2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/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2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 smtClean="0"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 smtClean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15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42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2.5 DB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설계 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</a:t>
            </a:r>
            <a:r>
              <a:rPr lang="en-US" altLang="ko-KR" sz="2000" b="1" dirty="0" err="1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Exerd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54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2.6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스토리보드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및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72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1.2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개발환경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업무분장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작업일정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1.6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 분석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Usecase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 Diagram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2.2 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기능정의서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설계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2.6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UI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 및 시연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차후 개발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내용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3.2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 smtClean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solidFill>
                <a:srgbClr val="C7C7C7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 smtClean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95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405+ Free Presentation Templates - Edit Online | Vis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44" y="260648"/>
            <a:ext cx="9289032" cy="2898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3573016"/>
            <a:ext cx="611505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1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1.2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개발환경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업무분장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작업일정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1.6  </a:t>
            </a:r>
            <a:r>
              <a:rPr lang="ko-KR" altLang="en-US" sz="1400" dirty="0" smtClean="0"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 분석</a:t>
            </a:r>
            <a:endParaRPr lang="en-US" altLang="ko-KR" sz="1400" dirty="0" smtClean="0"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Usecase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 Diagram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2.2 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기능정의서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설계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2.6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UI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 및 시연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차후 개발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내용</a:t>
            </a:r>
            <a:endParaRPr lang="en-US" altLang="ko-KR" sz="1400" dirty="0" smtClean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3.2  </a:t>
            </a:r>
            <a:r>
              <a:rPr lang="ko-KR" altLang="en-US" sz="1400" dirty="0" smtClean="0">
                <a:solidFill>
                  <a:srgbClr val="C7C7C7"/>
                </a:solidFill>
                <a:latin typeface="+mj-lt"/>
                <a:ea typeface="함초롬바탕" panose="02030504000101010101" pitchFamily="18" charset="-127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solidFill>
                <a:srgbClr val="C7C7C7"/>
              </a:solidFill>
              <a:latin typeface="+mj-lt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smtClean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 smtClean="0"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 smtClean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45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/>
          <p:cNvSpPr/>
          <p:nvPr/>
        </p:nvSpPr>
        <p:spPr>
          <a:xfrm>
            <a:off x="1219091" y="1371197"/>
            <a:ext cx="8261285" cy="1048909"/>
          </a:xfrm>
          <a:prstGeom prst="roundRect">
            <a:avLst/>
          </a:prstGeom>
          <a:solidFill>
            <a:srgbClr val="FFFFFF">
              <a:alpha val="26000"/>
            </a:srgbClr>
          </a:solidFill>
          <a:ln>
            <a:noFill/>
          </a:ln>
          <a:effectLst>
            <a:softEdge rad="508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3575719" y="2727972"/>
            <a:ext cx="6984776" cy="3537352"/>
          </a:xfrm>
          <a:prstGeom prst="roundRect">
            <a:avLst/>
          </a:prstGeom>
          <a:solidFill>
            <a:srgbClr val="FFFFFF">
              <a:alpha val="26000"/>
            </a:srgbClr>
          </a:solidFill>
          <a:ln>
            <a:noFill/>
          </a:ln>
          <a:effectLst>
            <a:softEdge rad="508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876605" y="298053"/>
            <a:ext cx="4752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1.1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주제 및 목적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84076" y="1402232"/>
            <a:ext cx="8690115" cy="877163"/>
          </a:xfrm>
          <a:prstGeom prst="rect">
            <a:avLst/>
          </a:prstGeom>
          <a:noFill/>
        </p:spPr>
        <p:txBody>
          <a:bodyPr wrap="square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본 시스템은자동 정산 기능과 회원 관리 시스템을 통합하여 하나의 프로그램으로 이용 및 관리할 수 있는 통합 형 </a:t>
            </a:r>
            <a:r>
              <a:rPr lang="ko-KR" altLang="en-US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웹</a:t>
            </a:r>
            <a:r>
              <a:rPr lang="ko-KR" altLang="en-US" dirty="0" smtClean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 관리 시스템이다</a:t>
            </a:r>
            <a:r>
              <a:rPr lang="en-US" altLang="ko-KR" dirty="0" smtClean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.</a:t>
            </a:r>
            <a:endParaRPr lang="ko-KR" altLang="en-US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10421" y="3096365"/>
            <a:ext cx="202951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>
                <a:latin typeface="+mn-ea"/>
                <a:cs typeface="함초롬바탕" panose="02030504000101010101" pitchFamily="18" charset="-127"/>
              </a:rPr>
              <a:t>사용자</a:t>
            </a:r>
            <a:endParaRPr lang="en-US" altLang="ko-KR" b="1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H="1" flipV="1">
            <a:off x="4079776" y="2806137"/>
            <a:ext cx="6509071" cy="20436"/>
          </a:xfrm>
          <a:prstGeom prst="line">
            <a:avLst/>
          </a:prstGeom>
          <a:ln w="19050"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5068234" y="3108637"/>
            <a:ext cx="552061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사용자는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회원정보와 그룹 정보를 통해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관리되며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최소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개인 정보 수정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생성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친구 추가부터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단위로 발생한 소비 행위 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(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예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: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점심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저녁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…), 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정산 및 정산 내역 검색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과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각 종 게시판들에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글쓰기 및 답변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쓰기 등을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이용</a:t>
            </a:r>
            <a:endParaRPr lang="en-US" altLang="ko-KR" sz="1400" dirty="0">
              <a:solidFill>
                <a:srgbClr val="807662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86421" y="4676430"/>
            <a:ext cx="5452742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관리자는 회원관리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관리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Q&amp;A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게시판 답글 및</a:t>
            </a:r>
            <a:r>
              <a:rPr lang="en-US" altLang="ko-KR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공지사항 관리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 smtClean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등의 기능을 이용</a:t>
            </a:r>
            <a:endParaRPr lang="ko-KR" altLang="en-US" sz="1400" dirty="0">
              <a:solidFill>
                <a:srgbClr val="807662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H="1" flipV="1">
            <a:off x="4065600" y="5671128"/>
            <a:ext cx="6509071" cy="20436"/>
          </a:xfrm>
          <a:prstGeom prst="line">
            <a:avLst/>
          </a:prstGeom>
          <a:ln w="19050"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 descr="How To See Calculator History on iPhone | DeviceTest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6000" r="100000">
                        <a14:foregroundMark x1="46000" y1="42279" x2="60900" y2="44978"/>
                        <a14:foregroundMark x1="71400" y1="29985" x2="77000" y2="35232"/>
                        <a14:backgroundMark x1="30100" y1="13643" x2="17600" y2="31934"/>
                        <a14:backgroundMark x1="43900" y1="2099" x2="21500" y2="22489"/>
                        <a14:backgroundMark x1="50000" y1="6897" x2="63900" y2="450"/>
                        <a14:backgroundMark x1="41600" y1="34033" x2="41000" y2="37481"/>
                        <a14:backgroundMark x1="41400" y1="40780" x2="41400" y2="40780"/>
                        <a14:backgroundMark x1="40300" y1="37781" x2="39200" y2="40780"/>
                        <a14:backgroundMark x1="70800" y1="3748" x2="93700" y2="2999"/>
                        <a14:backgroundMark x1="87400" y1="5397" x2="93100" y2="60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81" r="22754"/>
          <a:stretch/>
        </p:blipFill>
        <p:spPr bwMode="auto">
          <a:xfrm>
            <a:off x="1" y="3221329"/>
            <a:ext cx="3863751" cy="363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210421" y="4648988"/>
            <a:ext cx="87716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함초롬바탕" panose="02030504000101010101" pitchFamily="18" charset="-127"/>
              </a:rPr>
              <a:t>관리자</a:t>
            </a:r>
            <a:endParaRPr lang="en-US" altLang="ko-KR" b="1" dirty="0">
              <a:latin typeface="+mn-ea"/>
              <a:cs typeface="함초롬바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267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19336" y="6099615"/>
            <a:ext cx="54635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현재 운용되고 있는 </a:t>
            </a:r>
            <a:r>
              <a:rPr lang="ko-KR" altLang="en-US" sz="1600" dirty="0" smtClean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정산 </a:t>
            </a:r>
            <a:r>
              <a:rPr lang="ko-KR" altLang="en-US" sz="1600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웹 페이지 참조</a:t>
            </a:r>
            <a:endParaRPr lang="en-US" altLang="ko-KR" sz="1600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6604" y="298053"/>
            <a:ext cx="68755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1.1 </a:t>
            </a:r>
            <a:r>
              <a:rPr lang="ko-KR" altLang="en-US" sz="4400" b="1" dirty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주제 및 </a:t>
            </a:r>
            <a:r>
              <a:rPr lang="ko-KR" altLang="en-US" sz="4400" b="1" dirty="0" smtClean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목적 </a:t>
            </a:r>
            <a:r>
              <a:rPr lang="en-US" altLang="ko-KR" sz="4400" b="1" dirty="0" smtClean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 smtClean="0">
                <a:latin typeface="+mn-ea"/>
                <a:cs typeface="함초롬바탕" panose="02030504000101010101" pitchFamily="18" charset="-127"/>
              </a:rPr>
              <a:t>참조</a:t>
            </a:r>
            <a:endParaRPr lang="ko-KR" altLang="en-US" sz="4400" b="1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3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5"/>
          <a:srcRect t="821" r="12506" b="-2790"/>
          <a:stretch/>
        </p:blipFill>
        <p:spPr>
          <a:xfrm>
            <a:off x="592509" y="2168860"/>
            <a:ext cx="4644000" cy="2593932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/>
          <a:srcRect l="6469" t="553" r="5834"/>
          <a:stretch/>
        </p:blipFill>
        <p:spPr>
          <a:xfrm>
            <a:off x="3791744" y="2527020"/>
            <a:ext cx="4644000" cy="266049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t="1" r="464" b="2956"/>
          <a:stretch/>
        </p:blipFill>
        <p:spPr>
          <a:xfrm>
            <a:off x="7005539" y="2904535"/>
            <a:ext cx="4644000" cy="230781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sp>
        <p:nvSpPr>
          <p:cNvPr id="17" name="직사각형 16"/>
          <p:cNvSpPr/>
          <p:nvPr/>
        </p:nvSpPr>
        <p:spPr>
          <a:xfrm>
            <a:off x="119336" y="6468725"/>
            <a:ext cx="808474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REF: https://</a:t>
            </a:r>
            <a:r>
              <a:rPr lang="en-US" altLang="ko-KR" sz="1050" dirty="0" smtClean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splitser.com, </a:t>
            </a:r>
            <a:r>
              <a:rPr lang="en-US" altLang="ko-KR" sz="1050" dirty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https://</a:t>
            </a:r>
            <a:r>
              <a:rPr lang="en-US" altLang="ko-KR" sz="1050" dirty="0" smtClean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secure.splitwise.com , https</a:t>
            </a:r>
            <a:r>
              <a:rPr lang="en-US" altLang="ko-KR" sz="1050" dirty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://</a:t>
            </a:r>
            <a:r>
              <a:rPr lang="en-US" altLang="ko-KR" sz="1050" dirty="0" smtClean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billzer.com</a:t>
            </a:r>
            <a:r>
              <a:rPr lang="en-US" altLang="ko-KR" sz="1050" dirty="0">
                <a:solidFill>
                  <a:srgbClr val="039097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함초롬바탕" panose="02030504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415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4CE4A67-8280-2132-141F-94B896227329}"/>
              </a:ext>
            </a:extLst>
          </p:cNvPr>
          <p:cNvCxnSpPr>
            <a:cxnSpLocks/>
          </p:cNvCxnSpPr>
          <p:nvPr/>
        </p:nvCxnSpPr>
        <p:spPr>
          <a:xfrm>
            <a:off x="5600862" y="4501316"/>
            <a:ext cx="1368152" cy="0"/>
          </a:xfrm>
          <a:prstGeom prst="line">
            <a:avLst/>
          </a:prstGeom>
          <a:ln w="1905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54BDC7E-7A8E-DA23-90C6-2F54D960F237}"/>
              </a:ext>
            </a:extLst>
          </p:cNvPr>
          <p:cNvCxnSpPr>
            <a:cxnSpLocks/>
          </p:cNvCxnSpPr>
          <p:nvPr/>
        </p:nvCxnSpPr>
        <p:spPr>
          <a:xfrm>
            <a:off x="5640717" y="3174100"/>
            <a:ext cx="1368152" cy="0"/>
          </a:xfrm>
          <a:prstGeom prst="line">
            <a:avLst/>
          </a:prstGeom>
          <a:ln w="3810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6B7115-53CA-6D17-7340-46EB96239FDF}"/>
              </a:ext>
            </a:extLst>
          </p:cNvPr>
          <p:cNvSpPr/>
          <p:nvPr/>
        </p:nvSpPr>
        <p:spPr>
          <a:xfrm>
            <a:off x="2833870" y="1782752"/>
            <a:ext cx="6803797" cy="4037023"/>
          </a:xfrm>
          <a:prstGeom prst="rect">
            <a:avLst/>
          </a:prstGeom>
          <a:noFill/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74FF94E-4EDC-83C5-926A-1B0430D7F4B7}"/>
              </a:ext>
            </a:extLst>
          </p:cNvPr>
          <p:cNvSpPr/>
          <p:nvPr/>
        </p:nvSpPr>
        <p:spPr>
          <a:xfrm>
            <a:off x="1447599" y="3983170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C2E02E82-C306-5556-F35E-65A8EF72FC7D}"/>
              </a:ext>
            </a:extLst>
          </p:cNvPr>
          <p:cNvSpPr/>
          <p:nvPr/>
        </p:nvSpPr>
        <p:spPr>
          <a:xfrm>
            <a:off x="6550220" y="1310400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CBCFF3D6-0A37-4339-1BDE-6AF3C9AA241B}"/>
              </a:ext>
            </a:extLst>
          </p:cNvPr>
          <p:cNvSpPr/>
          <p:nvPr/>
        </p:nvSpPr>
        <p:spPr>
          <a:xfrm>
            <a:off x="6526681" y="2668064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3C74E041-8498-A91C-A523-8EF83641042D}"/>
              </a:ext>
            </a:extLst>
          </p:cNvPr>
          <p:cNvSpPr/>
          <p:nvPr/>
        </p:nvSpPr>
        <p:spPr>
          <a:xfrm>
            <a:off x="1461241" y="2668063"/>
            <a:ext cx="4463867" cy="1000800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357C8F2-098D-66C2-14D0-0E340331F1A9}"/>
              </a:ext>
            </a:extLst>
          </p:cNvPr>
          <p:cNvSpPr/>
          <p:nvPr/>
        </p:nvSpPr>
        <p:spPr>
          <a:xfrm>
            <a:off x="6528048" y="5301209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18F37EC5-F0C5-4AB8-C5FA-B7F11C8376C2}"/>
              </a:ext>
            </a:extLst>
          </p:cNvPr>
          <p:cNvSpPr/>
          <p:nvPr/>
        </p:nvSpPr>
        <p:spPr>
          <a:xfrm>
            <a:off x="1459457" y="5304793"/>
            <a:ext cx="4463867" cy="1000800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15D2919B-4F13-CDDB-F901-E10C4F4DF5F8}"/>
              </a:ext>
            </a:extLst>
          </p:cNvPr>
          <p:cNvSpPr/>
          <p:nvPr/>
        </p:nvSpPr>
        <p:spPr>
          <a:xfrm>
            <a:off x="6526681" y="3986428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8627CCC-73C1-BA39-5633-2BC5F3403641}"/>
              </a:ext>
            </a:extLst>
          </p:cNvPr>
          <p:cNvSpPr/>
          <p:nvPr/>
        </p:nvSpPr>
        <p:spPr>
          <a:xfrm>
            <a:off x="1447598" y="1310501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453700" y="1445402"/>
            <a:ext cx="4469624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OS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Windows </a:t>
            </a:r>
            <a:r>
              <a:rPr lang="en-US" altLang="ko-KR" sz="1600" b="1" dirty="0" smtClean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10 Home</a:t>
            </a:r>
            <a:endParaRPr lang="en-US" altLang="ko-KR" sz="1600" b="1" dirty="0">
              <a:solidFill>
                <a:srgbClr val="535F65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68770" y="2803806"/>
            <a:ext cx="4473570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WAS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Apache Tomcat 9.0.31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8236738" y="5413956"/>
            <a:ext cx="2404176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lvl="1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DBMS</a:t>
            </a:r>
            <a:r>
              <a:rPr lang="en-US" altLang="ko-KR" sz="28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pPr marL="143996" lvl="1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Oracle XE 11g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6577788" y="1352649"/>
            <a:ext cx="4064659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MODEL </a:t>
            </a: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전자정부 표준 </a:t>
            </a:r>
            <a:r>
              <a:rPr lang="ko-KR" altLang="en-US" sz="1600" b="1" dirty="0" smtClean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프레임워크</a:t>
            </a:r>
            <a:endParaRPr lang="en-US" altLang="ko-KR" sz="1600" b="1" dirty="0" smtClean="0">
              <a:solidFill>
                <a:srgbClr val="535F65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 smtClean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Spring framework), </a:t>
            </a:r>
            <a:r>
              <a:rPr lang="en-US" altLang="ko-KR" sz="1600" b="1" dirty="0" err="1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Mybatis</a:t>
            </a: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framework</a:t>
            </a:r>
          </a:p>
        </p:txBody>
      </p:sp>
      <p:sp>
        <p:nvSpPr>
          <p:cNvPr id="93" name="직사각형 92"/>
          <p:cNvSpPr/>
          <p:nvPr/>
        </p:nvSpPr>
        <p:spPr>
          <a:xfrm>
            <a:off x="7210281" y="2680695"/>
            <a:ext cx="3432598" cy="95410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WEB</a:t>
            </a:r>
            <a:r>
              <a:rPr lang="en-US" altLang="ko-KR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HTML5, CSS/CSS3, JavaScript</a:t>
            </a:r>
            <a:r>
              <a:rPr lang="en-US" altLang="ko-KR" sz="1600" b="1" dirty="0" smtClean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jQuery</a:t>
            </a:r>
            <a:endParaRPr lang="en-US" altLang="ko-KR" sz="1600" b="1" dirty="0">
              <a:solidFill>
                <a:srgbClr val="535F65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6524849" y="4006095"/>
            <a:ext cx="4115295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TOOL </a:t>
            </a:r>
          </a:p>
          <a:p>
            <a:pPr algn="r"/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Eclipse IDE for Enterprise Java Developers, </a:t>
            </a:r>
            <a:r>
              <a:rPr lang="en-US" altLang="ko-KR" sz="1600" b="1" dirty="0" err="1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eXERD</a:t>
            </a: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(E-R Modeling Tool</a:t>
            </a:r>
            <a:endParaRPr lang="ko-KR" altLang="en-US" sz="1600" b="1" dirty="0">
              <a:solidFill>
                <a:srgbClr val="535F65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6D5B0CBA-1BBC-BEA7-02DD-DC3B504A59DF}"/>
              </a:ext>
            </a:extLst>
          </p:cNvPr>
          <p:cNvCxnSpPr>
            <a:cxnSpLocks/>
            <a:stCxn id="4" idx="0"/>
          </p:cNvCxnSpPr>
          <p:nvPr/>
        </p:nvCxnSpPr>
        <p:spPr>
          <a:xfrm>
            <a:off x="6235769" y="1782752"/>
            <a:ext cx="3107" cy="4037023"/>
          </a:xfrm>
          <a:prstGeom prst="line">
            <a:avLst/>
          </a:prstGeom>
          <a:ln w="1905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05E7D34-AA1D-0880-7CB8-4FFD419BED52}"/>
              </a:ext>
            </a:extLst>
          </p:cNvPr>
          <p:cNvSpPr/>
          <p:nvPr/>
        </p:nvSpPr>
        <p:spPr>
          <a:xfrm>
            <a:off x="5886768" y="3117060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E72F000-414C-F44D-09FA-318AEC76A164}"/>
              </a:ext>
            </a:extLst>
          </p:cNvPr>
          <p:cNvSpPr/>
          <p:nvPr/>
        </p:nvSpPr>
        <p:spPr>
          <a:xfrm>
            <a:off x="5861714" y="4441815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C33746B-1070-85A9-F303-73B3185266FF}"/>
              </a:ext>
            </a:extLst>
          </p:cNvPr>
          <p:cNvSpPr/>
          <p:nvPr/>
        </p:nvSpPr>
        <p:spPr>
          <a:xfrm>
            <a:off x="6468223" y="4441815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D5A5855-3D15-4A93-2133-574B94C6FBAE}"/>
              </a:ext>
            </a:extLst>
          </p:cNvPr>
          <p:cNvSpPr/>
          <p:nvPr/>
        </p:nvSpPr>
        <p:spPr>
          <a:xfrm>
            <a:off x="6480610" y="576927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DC8DBBBD-0A8D-B560-0973-2BD36D9F5525}"/>
              </a:ext>
            </a:extLst>
          </p:cNvPr>
          <p:cNvSpPr/>
          <p:nvPr/>
        </p:nvSpPr>
        <p:spPr>
          <a:xfrm>
            <a:off x="5860392" y="5764218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D5A5855-3D15-4A93-2133-574B94C6FBAE}"/>
              </a:ext>
            </a:extLst>
          </p:cNvPr>
          <p:cNvSpPr/>
          <p:nvPr/>
        </p:nvSpPr>
        <p:spPr>
          <a:xfrm>
            <a:off x="6480610" y="172560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C8DBBBD-0A8D-B560-0973-2BD36D9F5525}"/>
              </a:ext>
            </a:extLst>
          </p:cNvPr>
          <p:cNvSpPr/>
          <p:nvPr/>
        </p:nvSpPr>
        <p:spPr>
          <a:xfrm>
            <a:off x="5834340" y="172867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5E7D34-AA1D-0880-7CB8-4FFD419BED52}"/>
              </a:ext>
            </a:extLst>
          </p:cNvPr>
          <p:cNvSpPr/>
          <p:nvPr/>
        </p:nvSpPr>
        <p:spPr>
          <a:xfrm>
            <a:off x="6485218" y="3117060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466059" y="4013079"/>
            <a:ext cx="447357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OPENSOURCE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JavaScript jquery-3.4.x,   jquery-ui-1.11.4,   jquery-easyui-1.4.5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1442746" y="5450410"/>
            <a:ext cx="4473570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LANGUAGE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 Platform 8, JSP &amp; Servlet 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76604" y="298053"/>
            <a:ext cx="85317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1.2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개발환경 </a:t>
            </a:r>
            <a:r>
              <a:rPr lang="en-US" altLang="ko-KR" sz="4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(Resources)</a:t>
            </a:r>
          </a:p>
        </p:txBody>
      </p:sp>
      <p:sp>
        <p:nvSpPr>
          <p:cNvPr id="56" name="직사각형 55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60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직사각형 130"/>
          <p:cNvSpPr/>
          <p:nvPr/>
        </p:nvSpPr>
        <p:spPr>
          <a:xfrm>
            <a:off x="3113686" y="2526644"/>
            <a:ext cx="900000" cy="360000"/>
          </a:xfrm>
          <a:prstGeom prst="rect">
            <a:avLst/>
          </a:prstGeom>
          <a:solidFill>
            <a:srgbClr val="9E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멤버</a:t>
            </a:r>
            <a:endParaRPr lang="ko-KR" altLang="en-US" sz="110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32" name="직사각형 131"/>
          <p:cNvSpPr/>
          <p:nvPr/>
        </p:nvSpPr>
        <p:spPr>
          <a:xfrm>
            <a:off x="10897370" y="2523415"/>
            <a:ext cx="900000" cy="360000"/>
          </a:xfrm>
          <a:prstGeom prst="rect">
            <a:avLst/>
          </a:prstGeom>
          <a:solidFill>
            <a:srgbClr val="D5D1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133" name="직사각형 132"/>
          <p:cNvSpPr/>
          <p:nvPr/>
        </p:nvSpPr>
        <p:spPr>
          <a:xfrm>
            <a:off x="292641" y="3162567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회원가입</a:t>
            </a:r>
          </a:p>
        </p:txBody>
      </p:sp>
      <p:cxnSp>
        <p:nvCxnSpPr>
          <p:cNvPr id="127" name="직선 연결선 126"/>
          <p:cNvCxnSpPr/>
          <p:nvPr/>
        </p:nvCxnSpPr>
        <p:spPr>
          <a:xfrm>
            <a:off x="4062049" y="4443537"/>
            <a:ext cx="0" cy="40230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직사각형 163"/>
          <p:cNvSpPr/>
          <p:nvPr/>
        </p:nvSpPr>
        <p:spPr>
          <a:xfrm>
            <a:off x="2680020" y="5737842"/>
            <a:ext cx="720000" cy="504000"/>
          </a:xfrm>
          <a:prstGeom prst="rect">
            <a:avLst/>
          </a:prstGeom>
          <a:solidFill>
            <a:srgbClr val="EC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답변</a:t>
            </a:r>
            <a:endParaRPr lang="en-US" altLang="ko-KR" sz="110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보기</a:t>
            </a:r>
          </a:p>
        </p:txBody>
      </p:sp>
      <p:sp>
        <p:nvSpPr>
          <p:cNvPr id="165" name="직사각형 164"/>
          <p:cNvSpPr/>
          <p:nvPr/>
        </p:nvSpPr>
        <p:spPr>
          <a:xfrm>
            <a:off x="4013686" y="5737842"/>
            <a:ext cx="720000" cy="504000"/>
          </a:xfrm>
          <a:prstGeom prst="rect">
            <a:avLst/>
          </a:prstGeom>
          <a:solidFill>
            <a:srgbClr val="EC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좋아요 클릭</a:t>
            </a:r>
          </a:p>
        </p:txBody>
      </p:sp>
      <p:sp>
        <p:nvSpPr>
          <p:cNvPr id="175" name="왼쪽 대괄호 174"/>
          <p:cNvSpPr/>
          <p:nvPr/>
        </p:nvSpPr>
        <p:spPr>
          <a:xfrm rot="5400000">
            <a:off x="3635193" y="5005605"/>
            <a:ext cx="135770" cy="1316482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6" name="직선 연결선 175"/>
          <p:cNvCxnSpPr/>
          <p:nvPr/>
        </p:nvCxnSpPr>
        <p:spPr>
          <a:xfrm>
            <a:off x="3694295" y="5429069"/>
            <a:ext cx="0" cy="171422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직선 연결선 191"/>
          <p:cNvCxnSpPr/>
          <p:nvPr/>
        </p:nvCxnSpPr>
        <p:spPr>
          <a:xfrm>
            <a:off x="5687516" y="1678271"/>
            <a:ext cx="0" cy="73287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왼쪽 대괄호 193"/>
          <p:cNvSpPr/>
          <p:nvPr/>
        </p:nvSpPr>
        <p:spPr>
          <a:xfrm rot="5400000">
            <a:off x="7385429" y="-1410601"/>
            <a:ext cx="127075" cy="777056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/>
          <p:cNvSpPr/>
          <p:nvPr/>
        </p:nvSpPr>
        <p:spPr>
          <a:xfrm>
            <a:off x="5350339" y="1301641"/>
            <a:ext cx="676393" cy="386155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DU*</a:t>
            </a:r>
            <a:endParaRPr lang="ko-KR" altLang="en-US" sz="110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30" name="직사각형 129"/>
          <p:cNvSpPr/>
          <p:nvPr/>
        </p:nvSpPr>
        <p:spPr>
          <a:xfrm>
            <a:off x="4976836" y="1919435"/>
            <a:ext cx="1421360" cy="389708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로그인</a:t>
            </a:r>
            <a:r>
              <a:rPr lang="en-US" altLang="ko-KR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</a:t>
            </a:r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로그아웃</a:t>
            </a:r>
          </a:p>
        </p:txBody>
      </p:sp>
      <p:sp>
        <p:nvSpPr>
          <p:cNvPr id="203" name="왼쪽 대괄호 202"/>
          <p:cNvSpPr/>
          <p:nvPr/>
        </p:nvSpPr>
        <p:spPr>
          <a:xfrm rot="5400000">
            <a:off x="5554663" y="-1696710"/>
            <a:ext cx="86878" cy="9637321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4" name="직선 연결선 203"/>
          <p:cNvCxnSpPr/>
          <p:nvPr/>
        </p:nvCxnSpPr>
        <p:spPr>
          <a:xfrm>
            <a:off x="2163865" y="3078512"/>
            <a:ext cx="0" cy="76829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>
            <a:endCxn id="148" idx="0"/>
          </p:cNvCxnSpPr>
          <p:nvPr/>
        </p:nvCxnSpPr>
        <p:spPr>
          <a:xfrm>
            <a:off x="7537973" y="3078511"/>
            <a:ext cx="0" cy="88119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왼쪽 대괄호 210"/>
          <p:cNvSpPr/>
          <p:nvPr/>
        </p:nvSpPr>
        <p:spPr>
          <a:xfrm rot="5400000">
            <a:off x="1819681" y="2695713"/>
            <a:ext cx="95453" cy="2397637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/>
          <p:cNvSpPr/>
          <p:nvPr/>
        </p:nvSpPr>
        <p:spPr>
          <a:xfrm>
            <a:off x="1679947" y="3160376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마이 페이지</a:t>
            </a:r>
          </a:p>
        </p:txBody>
      </p:sp>
      <p:cxnSp>
        <p:nvCxnSpPr>
          <p:cNvPr id="215" name="직선 연결선 214"/>
          <p:cNvCxnSpPr/>
          <p:nvPr/>
        </p:nvCxnSpPr>
        <p:spPr>
          <a:xfrm>
            <a:off x="1703512" y="3846805"/>
            <a:ext cx="0" cy="108000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/>
          <p:cNvSpPr/>
          <p:nvPr/>
        </p:nvSpPr>
        <p:spPr>
          <a:xfrm>
            <a:off x="274045" y="394593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정보수정</a:t>
            </a:r>
          </a:p>
        </p:txBody>
      </p:sp>
      <p:sp>
        <p:nvSpPr>
          <p:cNvPr id="139" name="직사각형 138"/>
          <p:cNvSpPr/>
          <p:nvPr/>
        </p:nvSpPr>
        <p:spPr>
          <a:xfrm>
            <a:off x="1869137" y="3942256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xx</a:t>
            </a:r>
            <a:endParaRPr lang="ko-KR" altLang="en-US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40" name="직사각형 139"/>
          <p:cNvSpPr/>
          <p:nvPr/>
        </p:nvSpPr>
        <p:spPr>
          <a:xfrm>
            <a:off x="1068134" y="3939537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xx</a:t>
            </a:r>
            <a:endParaRPr lang="en-US" altLang="ko-KR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41" name="직사각형 140"/>
          <p:cNvSpPr/>
          <p:nvPr/>
        </p:nvSpPr>
        <p:spPr>
          <a:xfrm>
            <a:off x="2670495" y="39412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xx</a:t>
            </a:r>
            <a:endParaRPr lang="ko-KR" altLang="en-US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217" name="직선 연결선 216"/>
          <p:cNvCxnSpPr/>
          <p:nvPr/>
        </p:nvCxnSpPr>
        <p:spPr>
          <a:xfrm>
            <a:off x="2395662" y="3849980"/>
            <a:ext cx="0" cy="90989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왼쪽 대괄호 218"/>
          <p:cNvSpPr/>
          <p:nvPr/>
        </p:nvSpPr>
        <p:spPr>
          <a:xfrm rot="5400000">
            <a:off x="4835732" y="3107889"/>
            <a:ext cx="98650" cy="1591086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0" name="직선 연결선 219"/>
          <p:cNvCxnSpPr/>
          <p:nvPr/>
        </p:nvCxnSpPr>
        <p:spPr>
          <a:xfrm>
            <a:off x="4898203" y="3078511"/>
            <a:ext cx="0" cy="875928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직사각형 134"/>
          <p:cNvSpPr/>
          <p:nvPr/>
        </p:nvSpPr>
        <p:spPr>
          <a:xfrm>
            <a:off x="4394147" y="3162439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상품관련</a:t>
            </a:r>
          </a:p>
        </p:txBody>
      </p:sp>
      <p:sp>
        <p:nvSpPr>
          <p:cNvPr id="142" name="직사각형 141"/>
          <p:cNvSpPr/>
          <p:nvPr/>
        </p:nvSpPr>
        <p:spPr>
          <a:xfrm>
            <a:off x="4503350" y="394593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상품검색</a:t>
            </a:r>
          </a:p>
        </p:txBody>
      </p:sp>
      <p:sp>
        <p:nvSpPr>
          <p:cNvPr id="144" name="직사각형 143"/>
          <p:cNvSpPr/>
          <p:nvPr/>
        </p:nvSpPr>
        <p:spPr>
          <a:xfrm>
            <a:off x="3698388" y="394094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상세보기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46" name="직사각형 145"/>
          <p:cNvSpPr/>
          <p:nvPr/>
        </p:nvSpPr>
        <p:spPr>
          <a:xfrm>
            <a:off x="5308554" y="394577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상품 </a:t>
            </a:r>
            <a:r>
              <a:rPr lang="en-US" altLang="ko-KR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LIST</a:t>
            </a:r>
            <a:endParaRPr lang="ko-KR" altLang="en-US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34" name="왼쪽 대괄호 233"/>
          <p:cNvSpPr/>
          <p:nvPr/>
        </p:nvSpPr>
        <p:spPr>
          <a:xfrm rot="5400000">
            <a:off x="7484920" y="3094899"/>
            <a:ext cx="106106" cy="160992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직사각형 135"/>
          <p:cNvSpPr/>
          <p:nvPr/>
        </p:nvSpPr>
        <p:spPr>
          <a:xfrm>
            <a:off x="7033917" y="3160376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안내</a:t>
            </a:r>
          </a:p>
        </p:txBody>
      </p:sp>
      <p:sp>
        <p:nvSpPr>
          <p:cNvPr id="147" name="직사각형 146"/>
          <p:cNvSpPr/>
          <p:nvPr/>
        </p:nvSpPr>
        <p:spPr>
          <a:xfrm>
            <a:off x="8016001" y="3952912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고객센터</a:t>
            </a:r>
          </a:p>
        </p:txBody>
      </p:sp>
      <p:sp>
        <p:nvSpPr>
          <p:cNvPr id="148" name="직사각형 147"/>
          <p:cNvSpPr/>
          <p:nvPr/>
        </p:nvSpPr>
        <p:spPr>
          <a:xfrm>
            <a:off x="7200751" y="395970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찾아오기</a:t>
            </a:r>
          </a:p>
        </p:txBody>
      </p:sp>
      <p:sp>
        <p:nvSpPr>
          <p:cNvPr id="149" name="직사각형 148"/>
          <p:cNvSpPr/>
          <p:nvPr/>
        </p:nvSpPr>
        <p:spPr>
          <a:xfrm>
            <a:off x="6394268" y="3952912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회사소개</a:t>
            </a:r>
          </a:p>
        </p:txBody>
      </p:sp>
      <p:sp>
        <p:nvSpPr>
          <p:cNvPr id="240" name="왼쪽 대괄호 239"/>
          <p:cNvSpPr/>
          <p:nvPr/>
        </p:nvSpPr>
        <p:spPr>
          <a:xfrm rot="5400000">
            <a:off x="10412625" y="2703120"/>
            <a:ext cx="78771" cy="2452227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241" name="직선 연결선 240"/>
          <p:cNvCxnSpPr/>
          <p:nvPr/>
        </p:nvCxnSpPr>
        <p:spPr>
          <a:xfrm>
            <a:off x="10415588" y="3519488"/>
            <a:ext cx="0" cy="371475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직선 연결선 248"/>
          <p:cNvCxnSpPr/>
          <p:nvPr/>
        </p:nvCxnSpPr>
        <p:spPr>
          <a:xfrm>
            <a:off x="10876086" y="3891933"/>
            <a:ext cx="1464" cy="7046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직사각형 151"/>
          <p:cNvSpPr/>
          <p:nvPr/>
        </p:nvSpPr>
        <p:spPr>
          <a:xfrm>
            <a:off x="9696762" y="3954897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그룹 </a:t>
            </a:r>
            <a:endParaRPr lang="en-US" altLang="ko-KR" sz="1050" dirty="0" smtClean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 글 삭제</a:t>
            </a:r>
            <a:endParaRPr lang="en-US" altLang="ko-KR" sz="1050" dirty="0" smtClean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53" name="직사각형 152"/>
          <p:cNvSpPr/>
          <p:nvPr/>
        </p:nvSpPr>
        <p:spPr>
          <a:xfrm>
            <a:off x="10524874" y="3961857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예전</a:t>
            </a:r>
            <a:endParaRPr lang="en-US" altLang="ko-KR" sz="1050" dirty="0" smtClean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글 불러오기</a:t>
            </a:r>
            <a:endParaRPr lang="ko-KR" altLang="en-US" sz="105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8877704" y="3954897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그룹 </a:t>
            </a:r>
            <a:endParaRPr lang="en-US" altLang="ko-KR" sz="1050" dirty="0" smtClean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게시판 글 작성</a:t>
            </a:r>
            <a:endParaRPr lang="ko-KR" altLang="en-US" sz="105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74" name="왼쪽 대괄호 273"/>
          <p:cNvSpPr/>
          <p:nvPr/>
        </p:nvSpPr>
        <p:spPr>
          <a:xfrm rot="5400000">
            <a:off x="4105845" y="3596998"/>
            <a:ext cx="80349" cy="2577637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5" name="직선 연결선 274"/>
          <p:cNvCxnSpPr/>
          <p:nvPr/>
        </p:nvCxnSpPr>
        <p:spPr>
          <a:xfrm>
            <a:off x="3703078" y="4845642"/>
            <a:ext cx="0" cy="108000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직선 연결선 275"/>
          <p:cNvCxnSpPr/>
          <p:nvPr/>
        </p:nvCxnSpPr>
        <p:spPr>
          <a:xfrm>
            <a:off x="4584274" y="4848817"/>
            <a:ext cx="0" cy="108000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직사각형 157"/>
          <p:cNvSpPr/>
          <p:nvPr/>
        </p:nvSpPr>
        <p:spPr>
          <a:xfrm>
            <a:off x="2495689" y="4928095"/>
            <a:ext cx="720000" cy="504000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바로 </a:t>
            </a:r>
            <a:endParaRPr lang="en-US" altLang="ko-KR" sz="110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구매</a:t>
            </a:r>
          </a:p>
        </p:txBody>
      </p:sp>
      <p:sp>
        <p:nvSpPr>
          <p:cNvPr id="143" name="직사각형 142"/>
          <p:cNvSpPr/>
          <p:nvPr/>
        </p:nvSpPr>
        <p:spPr>
          <a:xfrm>
            <a:off x="5078122" y="4925069"/>
            <a:ext cx="720000" cy="504000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장바구니 담기</a:t>
            </a:r>
          </a:p>
        </p:txBody>
      </p:sp>
      <p:sp>
        <p:nvSpPr>
          <p:cNvPr id="145" name="직사각형 144"/>
          <p:cNvSpPr/>
          <p:nvPr/>
        </p:nvSpPr>
        <p:spPr>
          <a:xfrm>
            <a:off x="4212744" y="4918897"/>
            <a:ext cx="720000" cy="504000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</a:t>
            </a:r>
            <a:endParaRPr lang="en-US" altLang="ko-KR" sz="105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쓰기</a:t>
            </a:r>
          </a:p>
        </p:txBody>
      </p:sp>
      <p:sp>
        <p:nvSpPr>
          <p:cNvPr id="159" name="직사각형 158"/>
          <p:cNvSpPr/>
          <p:nvPr/>
        </p:nvSpPr>
        <p:spPr>
          <a:xfrm>
            <a:off x="3351574" y="4930980"/>
            <a:ext cx="720000" cy="504000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리뷰 </a:t>
            </a:r>
            <a:endParaRPr lang="en-US" altLang="ko-KR" sz="110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보기</a:t>
            </a:r>
          </a:p>
        </p:txBody>
      </p:sp>
      <p:sp>
        <p:nvSpPr>
          <p:cNvPr id="137" name="직사각형 136"/>
          <p:cNvSpPr/>
          <p:nvPr/>
        </p:nvSpPr>
        <p:spPr>
          <a:xfrm>
            <a:off x="9912707" y="3160376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그룹 게시판</a:t>
            </a:r>
            <a:endParaRPr lang="ko-KR" altLang="en-US" sz="110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295" name="직선 연결선 294"/>
          <p:cNvCxnSpPr>
            <a:stCxn id="131" idx="2"/>
          </p:cNvCxnSpPr>
          <p:nvPr/>
        </p:nvCxnSpPr>
        <p:spPr>
          <a:xfrm>
            <a:off x="3563686" y="2886644"/>
            <a:ext cx="0" cy="19919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8EACA7F-12B9-0395-D28A-4E2E2C713F6D}"/>
              </a:ext>
            </a:extLst>
          </p:cNvPr>
          <p:cNvSpPr/>
          <p:nvPr/>
        </p:nvSpPr>
        <p:spPr>
          <a:xfrm>
            <a:off x="7979707" y="4918897"/>
            <a:ext cx="720000" cy="504000"/>
          </a:xfrm>
          <a:prstGeom prst="rect">
            <a:avLst/>
          </a:prstGeom>
          <a:solidFill>
            <a:srgbClr val="AEB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문의</a:t>
            </a:r>
            <a:endParaRPr lang="en-US" altLang="ko-KR" sz="110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하기</a:t>
            </a:r>
            <a:endParaRPr lang="en-US" altLang="ko-KR" sz="1100" dirty="0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DE111319-8B2D-CA89-0D4E-B0A857F3C788}"/>
              </a:ext>
            </a:extLst>
          </p:cNvPr>
          <p:cNvCxnSpPr>
            <a:endCxn id="60" idx="0"/>
          </p:cNvCxnSpPr>
          <p:nvPr/>
        </p:nvCxnSpPr>
        <p:spPr>
          <a:xfrm>
            <a:off x="8339385" y="4456614"/>
            <a:ext cx="322" cy="46228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731B5DA-6D26-1351-F090-C14DA14B5539}"/>
              </a:ext>
            </a:extLst>
          </p:cNvPr>
          <p:cNvSpPr/>
          <p:nvPr/>
        </p:nvSpPr>
        <p:spPr>
          <a:xfrm>
            <a:off x="180137" y="6406721"/>
            <a:ext cx="183620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*DU </a:t>
            </a:r>
            <a:r>
              <a:rPr lang="en-US" altLang="ko-KR" sz="1200" b="1" dirty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= </a:t>
            </a:r>
            <a:r>
              <a:rPr lang="en-US" altLang="ko-KR" sz="1200" b="1" dirty="0" smtClean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Divvy Up</a:t>
            </a:r>
            <a:endParaRPr lang="en-US" altLang="ko-KR" sz="1200" b="1" dirty="0">
              <a:solidFill>
                <a:srgbClr val="464646"/>
              </a:solidFill>
              <a:latin typeface="Segoe UI Light" panose="020B0502040204020203" pitchFamily="34" charset="0"/>
              <a:ea typeface="함초롬바탕" panose="02030504000101010101" pitchFamily="18" charset="-127"/>
              <a:cs typeface="Segoe UI Light" panose="020B0502040204020203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1.3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(WBS) </a:t>
            </a:r>
            <a:r>
              <a:rPr lang="ko-KR" altLang="en-US" sz="2400" b="1" dirty="0" smtClean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사용자 </a:t>
            </a:r>
            <a:r>
              <a:rPr lang="ko-KR" altLang="en-US" sz="2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모드 </a:t>
            </a:r>
            <a:r>
              <a:rPr lang="ko-KR" altLang="en-US" sz="2400" b="1" dirty="0" smtClean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측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69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3731B5DA-6D26-1351-F090-C14DA14B5539}"/>
              </a:ext>
            </a:extLst>
          </p:cNvPr>
          <p:cNvSpPr/>
          <p:nvPr/>
        </p:nvSpPr>
        <p:spPr>
          <a:xfrm>
            <a:off x="180137" y="6406721"/>
            <a:ext cx="183620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*DU </a:t>
            </a:r>
            <a:r>
              <a:rPr lang="en-US" altLang="ko-KR" sz="1200" b="1" dirty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= </a:t>
            </a:r>
            <a:r>
              <a:rPr lang="en-US" altLang="ko-KR" sz="1200" b="1" dirty="0" smtClean="0">
                <a:solidFill>
                  <a:srgbClr val="464646"/>
                </a:solidFill>
                <a:latin typeface="Segoe UI Light" panose="020B0502040204020203" pitchFamily="34" charset="0"/>
                <a:ea typeface="함초롬바탕" panose="02030504000101010101" pitchFamily="18" charset="-127"/>
                <a:cs typeface="Segoe UI Light" panose="020B0502040204020203" pitchFamily="34" charset="0"/>
              </a:rPr>
              <a:t>Divvy Up</a:t>
            </a:r>
            <a:endParaRPr lang="en-US" altLang="ko-KR" sz="1200" b="1" dirty="0">
              <a:solidFill>
                <a:srgbClr val="464646"/>
              </a:solidFill>
              <a:latin typeface="Segoe UI Light" panose="020B0502040204020203" pitchFamily="34" charset="0"/>
              <a:ea typeface="함초롬바탕" panose="02030504000101010101" pitchFamily="18" charset="-127"/>
              <a:cs typeface="Segoe UI Light" panose="020B0502040204020203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1.3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(WBS) </a:t>
            </a:r>
            <a:r>
              <a:rPr lang="ko-KR" altLang="en-US" sz="2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관리자 모드 측 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8877704" y="2530286"/>
            <a:ext cx="900000" cy="360000"/>
          </a:xfrm>
          <a:prstGeom prst="rect">
            <a:avLst/>
          </a:prstGeom>
          <a:solidFill>
            <a:srgbClr val="9E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62" name="직사각형 61"/>
          <p:cNvSpPr/>
          <p:nvPr/>
        </p:nvSpPr>
        <p:spPr>
          <a:xfrm>
            <a:off x="1116341" y="2506678"/>
            <a:ext cx="900000" cy="360000"/>
          </a:xfrm>
          <a:prstGeom prst="rect">
            <a:avLst/>
          </a:prstGeom>
          <a:solidFill>
            <a:srgbClr val="D5D1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bg1">
                    <a:lumMod val="65000"/>
                  </a:schemeClr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멤버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966919" y="3163283"/>
            <a:ext cx="1143106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맴버</a:t>
            </a:r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그룹 관리</a:t>
            </a:r>
            <a:endParaRPr lang="en-US" altLang="ko-KR" sz="110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11334250" y="396129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글 삭제</a:t>
            </a:r>
          </a:p>
        </p:txBody>
      </p:sp>
      <p:cxnSp>
        <p:nvCxnSpPr>
          <p:cNvPr id="68" name="직선 연결선 67"/>
          <p:cNvCxnSpPr/>
          <p:nvPr/>
        </p:nvCxnSpPr>
        <p:spPr>
          <a:xfrm>
            <a:off x="5687516" y="1678271"/>
            <a:ext cx="0" cy="73287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왼쪽 대괄호 68"/>
          <p:cNvSpPr/>
          <p:nvPr/>
        </p:nvSpPr>
        <p:spPr>
          <a:xfrm rot="5400000">
            <a:off x="5371300" y="-1426500"/>
            <a:ext cx="127075" cy="777056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5350339" y="1301641"/>
            <a:ext cx="676393" cy="386155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*DU</a:t>
            </a:r>
            <a:endParaRPr lang="ko-KR" altLang="en-US" sz="110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4976836" y="1919435"/>
            <a:ext cx="1421360" cy="389708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로그인</a:t>
            </a:r>
            <a:r>
              <a:rPr lang="en-US" altLang="ko-KR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/</a:t>
            </a:r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로그아웃</a:t>
            </a:r>
          </a:p>
        </p:txBody>
      </p:sp>
      <p:sp>
        <p:nvSpPr>
          <p:cNvPr id="72" name="왼쪽 대괄호 71"/>
          <p:cNvSpPr/>
          <p:nvPr/>
        </p:nvSpPr>
        <p:spPr>
          <a:xfrm rot="5400000">
            <a:off x="5909143" y="-1343143"/>
            <a:ext cx="85963" cy="892927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연결선 72"/>
          <p:cNvCxnSpPr>
            <a:endCxn id="85" idx="0"/>
          </p:cNvCxnSpPr>
          <p:nvPr/>
        </p:nvCxnSpPr>
        <p:spPr>
          <a:xfrm>
            <a:off x="8051453" y="3077623"/>
            <a:ext cx="0" cy="88119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왼쪽 대괄호 73"/>
          <p:cNvSpPr/>
          <p:nvPr/>
        </p:nvSpPr>
        <p:spPr>
          <a:xfrm rot="5400000">
            <a:off x="1421571" y="3068118"/>
            <a:ext cx="85964" cy="1651120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270888" y="3934141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그룹 목록</a:t>
            </a:r>
            <a:endParaRPr lang="ko-KR" altLang="en-US" sz="105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2793087" y="394263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맴버</a:t>
            </a:r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목록</a:t>
            </a:r>
            <a:endParaRPr lang="ko-KR" altLang="en-US" sz="105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1875014" y="3934141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그룹 삭제</a:t>
            </a:r>
            <a:endParaRPr lang="ko-KR" altLang="en-US" sz="105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9" name="왼쪽 대괄호 78"/>
          <p:cNvSpPr/>
          <p:nvPr/>
        </p:nvSpPr>
        <p:spPr>
          <a:xfrm rot="5400000">
            <a:off x="5527341" y="3085837"/>
            <a:ext cx="91461" cy="1631370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80" name="직선 연결선 79"/>
          <p:cNvCxnSpPr>
            <a:endCxn id="79" idx="1"/>
          </p:cNvCxnSpPr>
          <p:nvPr/>
        </p:nvCxnSpPr>
        <p:spPr>
          <a:xfrm flipH="1">
            <a:off x="5573072" y="3072796"/>
            <a:ext cx="4627" cy="782996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5077772" y="3166249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정산</a:t>
            </a:r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내역 관리</a:t>
            </a:r>
            <a:endParaRPr lang="ko-KR" altLang="en-US" sz="110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2" name="왼쪽 대괄호 81"/>
          <p:cNvSpPr/>
          <p:nvPr/>
        </p:nvSpPr>
        <p:spPr>
          <a:xfrm rot="5400000">
            <a:off x="7998400" y="3094011"/>
            <a:ext cx="106106" cy="160992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/>
          <p:cNvSpPr/>
          <p:nvPr/>
        </p:nvSpPr>
        <p:spPr>
          <a:xfrm>
            <a:off x="7547397" y="3159488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검색기능</a:t>
            </a:r>
            <a:endParaRPr lang="ko-KR" altLang="en-US" sz="1100" dirty="0">
              <a:solidFill>
                <a:srgbClr val="FF000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8529481" y="395202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문의 </a:t>
            </a:r>
            <a:endParaRPr lang="en-US" altLang="ko-KR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</a:t>
            </a:r>
          </a:p>
        </p:txBody>
      </p:sp>
      <p:sp>
        <p:nvSpPr>
          <p:cNvPr id="85" name="직사각형 84"/>
          <p:cNvSpPr/>
          <p:nvPr/>
        </p:nvSpPr>
        <p:spPr>
          <a:xfrm>
            <a:off x="7714231" y="3958820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찾아오기</a:t>
            </a:r>
            <a:endParaRPr lang="en-US" altLang="ko-KR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수정</a:t>
            </a:r>
          </a:p>
        </p:txBody>
      </p:sp>
      <p:sp>
        <p:nvSpPr>
          <p:cNvPr id="86" name="왼쪽 대괄호 85"/>
          <p:cNvSpPr/>
          <p:nvPr/>
        </p:nvSpPr>
        <p:spPr>
          <a:xfrm rot="5400000">
            <a:off x="10850349" y="3131937"/>
            <a:ext cx="69861" cy="1585686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7" name="직선 연결선 86"/>
          <p:cNvCxnSpPr/>
          <p:nvPr/>
        </p:nvCxnSpPr>
        <p:spPr>
          <a:xfrm>
            <a:off x="10415588" y="3519488"/>
            <a:ext cx="0" cy="371475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>
            <a:endCxn id="89" idx="0"/>
          </p:cNvCxnSpPr>
          <p:nvPr/>
        </p:nvCxnSpPr>
        <p:spPr>
          <a:xfrm>
            <a:off x="10876086" y="3891933"/>
            <a:ext cx="0" cy="73326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10532769" y="396525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글 보기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9714605" y="3952912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글 게시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9912707" y="3160376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통합 게시판</a:t>
            </a:r>
          </a:p>
        </p:txBody>
      </p:sp>
      <p:cxnSp>
        <p:nvCxnSpPr>
          <p:cNvPr id="93" name="직선 연결선 92"/>
          <p:cNvCxnSpPr/>
          <p:nvPr/>
        </p:nvCxnSpPr>
        <p:spPr>
          <a:xfrm>
            <a:off x="9320120" y="2883415"/>
            <a:ext cx="0" cy="19919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cxnSpLocks/>
          </p:cNvCxnSpPr>
          <p:nvPr/>
        </p:nvCxnSpPr>
        <p:spPr>
          <a:xfrm flipH="1">
            <a:off x="1431443" y="3518393"/>
            <a:ext cx="0" cy="415748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왼쪽 대괄호 94"/>
          <p:cNvSpPr/>
          <p:nvPr/>
        </p:nvSpPr>
        <p:spPr>
          <a:xfrm rot="5400000">
            <a:off x="3456969" y="3492909"/>
            <a:ext cx="79337" cy="803127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96" name="직선 연결선 95"/>
          <p:cNvCxnSpPr>
            <a:cxnSpLocks/>
            <a:endCxn id="95" idx="1"/>
          </p:cNvCxnSpPr>
          <p:nvPr/>
        </p:nvCxnSpPr>
        <p:spPr>
          <a:xfrm>
            <a:off x="3467223" y="3076907"/>
            <a:ext cx="0" cy="77789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직사각형 97"/>
          <p:cNvSpPr/>
          <p:nvPr/>
        </p:nvSpPr>
        <p:spPr>
          <a:xfrm>
            <a:off x="4385226" y="394552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05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정산 목록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6877849" y="395202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endParaRPr lang="ko-KR" altLang="en-US" sz="1050" dirty="0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2979234" y="3159488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맴버</a:t>
            </a:r>
            <a:r>
              <a:rPr lang="ko-KR" altLang="en-US" sz="1100" dirty="0" smtClean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 </a:t>
            </a:r>
            <a:r>
              <a:rPr lang="ko-KR" altLang="en-US" sz="1100" dirty="0">
                <a:solidFill>
                  <a:srgbClr val="FF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관리</a:t>
            </a:r>
          </a:p>
        </p:txBody>
      </p:sp>
      <p:pic>
        <p:nvPicPr>
          <p:cNvPr id="10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76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1.4 </a:t>
            </a:r>
            <a:r>
              <a:rPr lang="ko-KR" altLang="en-US" sz="44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-9226" y="-1"/>
            <a:ext cx="734502" cy="1628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725343" y="1690756"/>
            <a:ext cx="993600" cy="993600"/>
          </a:xfrm>
          <a:prstGeom prst="ellipse">
            <a:avLst/>
          </a:prstGeom>
          <a:solidFill>
            <a:srgbClr val="7191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9259117" y="1685229"/>
            <a:ext cx="994336" cy="994336"/>
          </a:xfrm>
          <a:prstGeom prst="ellipse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1949020" y="1704980"/>
            <a:ext cx="993600" cy="993600"/>
          </a:xfrm>
          <a:prstGeom prst="ellipse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218" name="Picture 2" descr="person icon - EIT RawMaterials"/>
          <p:cNvPicPr>
            <a:picLocks noChangeAspect="1" noChangeArrowheads="1"/>
          </p:cNvPicPr>
          <p:nvPr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963" y="1819512"/>
            <a:ext cx="764536" cy="76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person icon - EIT RawMaterials"/>
          <p:cNvPicPr>
            <a:picLocks noChangeAspect="1" noChangeArrowheads="1"/>
          </p:cNvPicPr>
          <p:nvPr/>
        </p:nvPicPr>
        <p:blipFill>
          <a:blip r:embed="rId4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651" y="1784289"/>
            <a:ext cx="764536" cy="76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person icon - EIT RawMaterials"/>
          <p:cNvPicPr>
            <a:picLocks noChangeAspect="1" noChangeArrowheads="1"/>
          </p:cNvPicPr>
          <p:nvPr/>
        </p:nvPicPr>
        <p:blipFill>
          <a:blip r:embed="rId4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4017" y="1800129"/>
            <a:ext cx="764536" cy="76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모서리가 둥근 직사각형 33"/>
          <p:cNvSpPr/>
          <p:nvPr/>
        </p:nvSpPr>
        <p:spPr>
          <a:xfrm>
            <a:off x="681624" y="3277456"/>
            <a:ext cx="3528392" cy="3160584"/>
          </a:xfrm>
          <a:prstGeom prst="roundRect">
            <a:avLst/>
          </a:prstGeom>
          <a:noFill/>
          <a:ln w="6350">
            <a:solidFill>
              <a:srgbClr val="3C42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</a:rPr>
              <a:t>소프트웨어 </a:t>
            </a:r>
            <a:r>
              <a:rPr lang="ko-KR" altLang="en-US" sz="1400" dirty="0" smtClean="0">
                <a:solidFill>
                  <a:schemeClr val="tx1"/>
                </a:solidFill>
              </a:rPr>
              <a:t>설계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/>
                </a:solidFill>
              </a:rPr>
              <a:t>채팅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schemeClr val="tx1"/>
                </a:solidFill>
              </a:rPr>
              <a:t>그룹 내 실시간 채팅 가능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schemeClr val="tx1"/>
                </a:solidFill>
              </a:rPr>
              <a:t>파일 하나씩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/>
                </a:solidFill>
              </a:rPr>
              <a:t>검색 기능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en-US" altLang="ko-KR" sz="1400" dirty="0" smtClean="0">
                <a:solidFill>
                  <a:prstClr val="black"/>
                </a:solidFill>
              </a:rPr>
              <a:t>Select </a:t>
            </a:r>
            <a:r>
              <a:rPr lang="ko-KR" altLang="en-US" sz="1400" dirty="0" smtClean="0">
                <a:solidFill>
                  <a:prstClr val="black"/>
                </a:solidFill>
              </a:rPr>
              <a:t>그룹 이름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prstClr val="black"/>
                </a:solidFill>
              </a:rPr>
              <a:t>이벤트 검색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/>
                </a:solidFill>
              </a:rPr>
              <a:t>관리자 전반적인 것들</a:t>
            </a:r>
            <a:endParaRPr lang="en-US" altLang="ko-KR" sz="1400" dirty="0" smtClean="0">
              <a:solidFill>
                <a:prstClr val="black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4409223" y="3277456"/>
            <a:ext cx="3528392" cy="3160584"/>
          </a:xfrm>
          <a:prstGeom prst="roundRect">
            <a:avLst/>
          </a:prstGeom>
          <a:noFill/>
          <a:ln w="63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</a:rPr>
              <a:t>소프트웨어 설계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/>
                </a:solidFill>
              </a:rPr>
              <a:t>로그인 </a:t>
            </a:r>
            <a:r>
              <a:rPr lang="en-US" altLang="ko-KR" sz="1400" dirty="0" smtClean="0">
                <a:solidFill>
                  <a:schemeClr val="tx1"/>
                </a:solidFill>
              </a:rPr>
              <a:t>&amp; </a:t>
            </a:r>
            <a:r>
              <a:rPr lang="ko-KR" altLang="en-US" sz="1400" dirty="0" smtClean="0">
                <a:solidFill>
                  <a:schemeClr val="tx1"/>
                </a:solidFill>
              </a:rPr>
              <a:t>전반적인 회원 기능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chemeClr val="tx1"/>
                </a:solidFill>
              </a:rPr>
              <a:t>그룹 관련 기능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prstClr val="black"/>
                </a:solidFill>
              </a:rPr>
              <a:t>그룹 친구 추가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chemeClr val="tx1"/>
                </a:solidFill>
              </a:rPr>
              <a:t>Q&amp;A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prstClr val="black"/>
                </a:solidFill>
              </a:rPr>
              <a:t>관리자만 답변 및 삭제 가능한 게시판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 dirty="0" smtClean="0">
                <a:solidFill>
                  <a:prstClr val="black"/>
                </a:solidFill>
              </a:rPr>
              <a:t>글쓴이만 삭제 가능</a:t>
            </a:r>
            <a:endParaRPr lang="en-US" altLang="ko-KR" sz="1400" dirty="0">
              <a:solidFill>
                <a:prstClr val="black"/>
              </a:solidFill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8136822" y="3277456"/>
            <a:ext cx="3528392" cy="3164254"/>
          </a:xfrm>
          <a:prstGeom prst="roundRect">
            <a:avLst/>
          </a:prstGeom>
          <a:noFill/>
          <a:ln w="6350">
            <a:solidFill>
              <a:srgbClr val="0390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/>
                </a:solidFill>
              </a:rPr>
              <a:t>소프트웨어 설계</a:t>
            </a:r>
            <a:endParaRPr lang="en-US" altLang="ko-KR" sz="140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/>
                </a:solidFill>
              </a:rPr>
              <a:t>정산 기능</a:t>
            </a:r>
            <a:endParaRPr lang="en-US" altLang="ko-KR" sz="140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>
                <a:solidFill>
                  <a:schemeClr val="tx1"/>
                </a:solidFill>
              </a:rPr>
              <a:t>정산 내역</a:t>
            </a:r>
            <a:endParaRPr lang="en-US" altLang="ko-KR" sz="140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>
                <a:solidFill>
                  <a:schemeClr val="tx1"/>
                </a:solidFill>
              </a:rPr>
              <a:t>이벤트 관련 내역</a:t>
            </a:r>
            <a:endParaRPr lang="en-US" altLang="ko-KR" sz="140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/>
                </a:solidFill>
              </a:rPr>
              <a:t>공지사항</a:t>
            </a:r>
            <a:endParaRPr lang="en-US" altLang="ko-KR" sz="140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>
                <a:solidFill>
                  <a:prstClr val="black"/>
                </a:solidFill>
              </a:rPr>
              <a:t>관리자만 작성 및 수정</a:t>
            </a:r>
            <a:r>
              <a:rPr lang="en-US" altLang="ko-KR" sz="1400">
                <a:solidFill>
                  <a:prstClr val="black"/>
                </a:solidFill>
              </a:rPr>
              <a:t>, </a:t>
            </a:r>
            <a:r>
              <a:rPr lang="ko-KR" altLang="en-US" sz="1400">
                <a:solidFill>
                  <a:prstClr val="black"/>
                </a:solidFill>
              </a:rPr>
              <a:t>삭제 가능한 게시판</a:t>
            </a:r>
            <a:endParaRPr lang="en-US" altLang="ko-KR" sz="140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>
                <a:solidFill>
                  <a:prstClr val="black"/>
                </a:solidFill>
              </a:rPr>
              <a:t>회원은 읽기만 가능</a:t>
            </a:r>
            <a:endParaRPr lang="en-US" altLang="ko-KR" sz="1400">
              <a:solidFill>
                <a:prstClr val="black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400">
                <a:solidFill>
                  <a:prstClr val="black"/>
                </a:solidFill>
              </a:rPr>
              <a:t>파일첨부 가능</a:t>
            </a:r>
            <a:endParaRPr lang="en-US" altLang="ko-KR" sz="1400" dirty="0">
              <a:solidFill>
                <a:prstClr val="black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055963" y="276842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smtClean="0">
                <a:latin typeface="+mn-ea"/>
              </a:rPr>
              <a:t>박동규</a:t>
            </a:r>
            <a:endParaRPr lang="ko-KR" altLang="en-US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898977" y="2768428"/>
            <a:ext cx="646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smtClean="0">
                <a:latin typeface="+mn-ea"/>
              </a:rPr>
              <a:t>김빈</a:t>
            </a:r>
            <a:endParaRPr lang="ko-KR" altLang="en-US" b="1" dirty="0">
              <a:latin typeface="+mn-ea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9361482" y="2772577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dirty="0" smtClean="0">
                <a:latin typeface="+mn-ea"/>
              </a:rPr>
              <a:t>구윤서</a:t>
            </a:r>
            <a:endParaRPr lang="ko-KR" altLang="en-US" b="1" dirty="0">
              <a:latin typeface="+mn-ea"/>
            </a:endParaRPr>
          </a:p>
        </p:txBody>
      </p:sp>
      <p:pic>
        <p:nvPicPr>
          <p:cNvPr id="4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9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_designmasterBW_2005">
  <a:themeElements>
    <a:clrScheme name="ppt_designmasterBW_2005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pt_designmasterBW_2005">
      <a:majorFont>
        <a:latin typeface="Arial Narrow"/>
        <a:ea typeface="굴림"/>
        <a:cs typeface=""/>
      </a:majorFont>
      <a:minorFont>
        <a:latin typeface="Arial Narrow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ppt_designmasterBW_200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ppt_designmasterBW_2005</Template>
  <TotalTime>61574</TotalTime>
  <Words>1162</Words>
  <Application>Microsoft Office PowerPoint</Application>
  <PresentationFormat>와이드스크린</PresentationFormat>
  <Paragraphs>344</Paragraphs>
  <Slides>23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23</vt:i4>
      </vt:variant>
    </vt:vector>
  </HeadingPairs>
  <TitlesOfParts>
    <vt:vector size="40" baseType="lpstr">
      <vt:lpstr>Calibri</vt:lpstr>
      <vt:lpstr>Arial</vt:lpstr>
      <vt:lpstr>함초롬바탕</vt:lpstr>
      <vt:lpstr>Segoe UI Light</vt:lpstr>
      <vt:lpstr>Microsoft JhengHei UI</vt:lpstr>
      <vt:lpstr>한컴 윤고딕 230</vt:lpstr>
      <vt:lpstr>Arial Narrow</vt:lpstr>
      <vt:lpstr>Impact</vt:lpstr>
      <vt:lpstr>Segoe UI Semilight</vt:lpstr>
      <vt:lpstr>굴림</vt:lpstr>
      <vt:lpstr>Microsoft YaHei UI Light</vt:lpstr>
      <vt:lpstr>맑은 고딕 Semilight</vt:lpstr>
      <vt:lpstr>맑은 고딕</vt:lpstr>
      <vt:lpstr>Wingdings</vt:lpstr>
      <vt:lpstr>ppt_designmasterBW_2005</vt:lpstr>
      <vt:lpstr>디자인 사용자 지정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주세페주스티코리아  Giuseppe Giusti Korea CO., LTD</dc:title>
  <dc:creator>Giusti Korea</dc:creator>
  <cp:lastModifiedBy>user</cp:lastModifiedBy>
  <cp:revision>2777</cp:revision>
  <cp:lastPrinted>2019-09-30T03:51:52Z</cp:lastPrinted>
  <dcterms:created xsi:type="dcterms:W3CDTF">2006-09-21T23:36:14Z</dcterms:created>
  <dcterms:modified xsi:type="dcterms:W3CDTF">2022-07-29T09:14:55Z</dcterms:modified>
</cp:coreProperties>
</file>